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2"/>
  </p:notesMasterIdLst>
  <p:handoutMasterIdLst>
    <p:handoutMasterId r:id="rId23"/>
  </p:handoutMasterIdLst>
  <p:sldIdLst>
    <p:sldId id="273" r:id="rId5"/>
    <p:sldId id="466" r:id="rId6"/>
    <p:sldId id="463" r:id="rId7"/>
    <p:sldId id="480" r:id="rId8"/>
    <p:sldId id="428" r:id="rId9"/>
    <p:sldId id="468" r:id="rId10"/>
    <p:sldId id="469" r:id="rId11"/>
    <p:sldId id="470" r:id="rId12"/>
    <p:sldId id="471" r:id="rId13"/>
    <p:sldId id="473" r:id="rId14"/>
    <p:sldId id="475" r:id="rId15"/>
    <p:sldId id="477" r:id="rId16"/>
    <p:sldId id="479" r:id="rId17"/>
    <p:sldId id="443" r:id="rId18"/>
    <p:sldId id="450" r:id="rId19"/>
    <p:sldId id="456" r:id="rId20"/>
    <p:sldId id="395" r:id="rId21"/>
  </p:sldIdLst>
  <p:sldSz cx="12188825" cy="6858000"/>
  <p:notesSz cx="7099300" cy="93853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39">
          <p15:clr>
            <a:srgbClr val="A4A3A4"/>
          </p15:clr>
        </p15:guide>
      </p15:sldGuideLst>
    </p:ext>
    <p:ext uri="{2D200454-40CA-4A62-9FC3-DE9A4176ACB9}">
      <p15:notesGuideLst xmlns:p15="http://schemas.microsoft.com/office/powerpoint/2012/main">
        <p15:guide id="1" orient="horz" pos="2956"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Kilikidou" initials="MK" lastIdx="1" clrIdx="0">
    <p:extLst>
      <p:ext uri="{19B8F6BF-5375-455C-9EA6-DF929625EA0E}">
        <p15:presenceInfo xmlns:p15="http://schemas.microsoft.com/office/powerpoint/2012/main" userId="S-1-5-21-1599261012-3826143565-445904607-106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596"/>
    <a:srgbClr val="0A4595"/>
    <a:srgbClr val="FFFFFF"/>
    <a:srgbClr val="00B0F0"/>
    <a:srgbClr val="0F6FC6"/>
    <a:srgbClr val="FF9900"/>
    <a:srgbClr val="FFFF00"/>
    <a:srgbClr val="A8C016"/>
    <a:srgbClr val="E1EDFF"/>
    <a:srgbClr val="A032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9" autoAdjust="0"/>
    <p:restoredTop sz="96395" autoAdjust="0"/>
  </p:normalViewPr>
  <p:slideViewPr>
    <p:cSldViewPr>
      <p:cViewPr>
        <p:scale>
          <a:sx n="93" d="100"/>
          <a:sy n="93" d="100"/>
        </p:scale>
        <p:origin x="259" y="125"/>
      </p:cViewPr>
      <p:guideLst>
        <p:guide orient="horz" pos="2160"/>
        <p:guide pos="383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0" d="100"/>
          <a:sy n="80" d="100"/>
        </p:scale>
        <p:origin x="4014" y="96"/>
      </p:cViewPr>
      <p:guideLst>
        <p:guide orient="horz" pos="2956"/>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6363" cy="469265"/>
          </a:xfrm>
          <a:prstGeom prst="rect">
            <a:avLst/>
          </a:prstGeom>
        </p:spPr>
        <p:txBody>
          <a:bodyPr vert="horz" lIns="92436" tIns="46218" rIns="92436" bIns="46218" rtlCol="0"/>
          <a:lstStyle>
            <a:lvl1pPr algn="l">
              <a:defRPr sz="1200"/>
            </a:lvl1pPr>
          </a:lstStyle>
          <a:p>
            <a:endParaRPr/>
          </a:p>
        </p:txBody>
      </p:sp>
      <p:sp>
        <p:nvSpPr>
          <p:cNvPr id="3" name="Date Placeholder 2"/>
          <p:cNvSpPr>
            <a:spLocks noGrp="1"/>
          </p:cNvSpPr>
          <p:nvPr>
            <p:ph type="dt" sz="quarter" idx="1"/>
          </p:nvPr>
        </p:nvSpPr>
        <p:spPr>
          <a:xfrm>
            <a:off x="4021297" y="1"/>
            <a:ext cx="3076363" cy="469265"/>
          </a:xfrm>
          <a:prstGeom prst="rect">
            <a:avLst/>
          </a:prstGeom>
        </p:spPr>
        <p:txBody>
          <a:bodyPr vert="horz" lIns="92436" tIns="46218" rIns="92436" bIns="46218" rtlCol="0"/>
          <a:lstStyle>
            <a:lvl1pPr algn="r">
              <a:defRPr sz="1200"/>
            </a:lvl1pPr>
          </a:lstStyle>
          <a:p>
            <a:fld id="{705E03B7-B591-4A2A-B695-014C5A39F13E}" type="datetimeFigureOut">
              <a:rPr lang="en-US"/>
              <a:pPr/>
              <a:t>28-May-24</a:t>
            </a:fld>
            <a:endParaRPr/>
          </a:p>
        </p:txBody>
      </p:sp>
      <p:sp>
        <p:nvSpPr>
          <p:cNvPr id="4" name="Footer Placeholder 3"/>
          <p:cNvSpPr>
            <a:spLocks noGrp="1"/>
          </p:cNvSpPr>
          <p:nvPr>
            <p:ph type="ftr" sz="quarter" idx="2"/>
          </p:nvPr>
        </p:nvSpPr>
        <p:spPr>
          <a:xfrm>
            <a:off x="1" y="8914407"/>
            <a:ext cx="3076363" cy="469265"/>
          </a:xfrm>
          <a:prstGeom prst="rect">
            <a:avLst/>
          </a:prstGeom>
        </p:spPr>
        <p:txBody>
          <a:bodyPr vert="horz" lIns="92436" tIns="46218" rIns="92436" bIns="46218" rtlCol="0" anchor="b"/>
          <a:lstStyle>
            <a:lvl1pPr algn="l">
              <a:defRPr sz="1200"/>
            </a:lvl1pPr>
          </a:lstStyle>
          <a:p>
            <a:endParaRPr/>
          </a:p>
        </p:txBody>
      </p:sp>
      <p:sp>
        <p:nvSpPr>
          <p:cNvPr id="5" name="Slide Number Placeholder 4"/>
          <p:cNvSpPr>
            <a:spLocks noGrp="1"/>
          </p:cNvSpPr>
          <p:nvPr>
            <p:ph type="sldNum" sz="quarter" idx="3"/>
          </p:nvPr>
        </p:nvSpPr>
        <p:spPr>
          <a:xfrm>
            <a:off x="4021297" y="8914407"/>
            <a:ext cx="3076363" cy="469265"/>
          </a:xfrm>
          <a:prstGeom prst="rect">
            <a:avLst/>
          </a:prstGeom>
        </p:spPr>
        <p:txBody>
          <a:bodyPr vert="horz" lIns="92436" tIns="46218" rIns="92436" bIns="46218" rtlCol="0" anchor="b"/>
          <a:lstStyle>
            <a:lvl1pPr algn="r">
              <a:defRPr sz="1200"/>
            </a:lvl1pPr>
          </a:lstStyle>
          <a:p>
            <a:fld id="{A8E322BB-75AD-4A1E-9661-2724167329F0}" type="slidenum">
              <a:rPr/>
              <a:pPr/>
              <a:t>‹#›</a:t>
            </a:fld>
            <a:endParaRPr/>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6363" cy="469265"/>
          </a:xfrm>
          <a:prstGeom prst="rect">
            <a:avLst/>
          </a:prstGeom>
        </p:spPr>
        <p:txBody>
          <a:bodyPr vert="horz" lIns="92436" tIns="46218" rIns="92436" bIns="46218" rtlCol="0"/>
          <a:lstStyle>
            <a:lvl1pPr algn="l">
              <a:defRPr sz="1200"/>
            </a:lvl1pPr>
          </a:lstStyle>
          <a:p>
            <a:endParaRPr/>
          </a:p>
        </p:txBody>
      </p:sp>
      <p:sp>
        <p:nvSpPr>
          <p:cNvPr id="3" name="Date Placeholder 2"/>
          <p:cNvSpPr>
            <a:spLocks noGrp="1"/>
          </p:cNvSpPr>
          <p:nvPr>
            <p:ph type="dt" idx="1"/>
          </p:nvPr>
        </p:nvSpPr>
        <p:spPr>
          <a:xfrm>
            <a:off x="4021297" y="1"/>
            <a:ext cx="3076363" cy="469265"/>
          </a:xfrm>
          <a:prstGeom prst="rect">
            <a:avLst/>
          </a:prstGeom>
        </p:spPr>
        <p:txBody>
          <a:bodyPr vert="horz" lIns="92436" tIns="46218" rIns="92436" bIns="46218" rtlCol="0"/>
          <a:lstStyle>
            <a:lvl1pPr algn="r">
              <a:defRPr sz="1200"/>
            </a:lvl1pPr>
          </a:lstStyle>
          <a:p>
            <a:fld id="{67DFBD7B-E4FB-4AA8-9540-FD148073ACB3}" type="datetimeFigureOut">
              <a:rPr lang="en-US"/>
              <a:pPr/>
              <a:t>28-May-24</a:t>
            </a:fld>
            <a:endParaRPr/>
          </a:p>
        </p:txBody>
      </p:sp>
      <p:sp>
        <p:nvSpPr>
          <p:cNvPr id="4" name="Slide Image Placeholder 3"/>
          <p:cNvSpPr>
            <a:spLocks noGrp="1" noRot="1" noChangeAspect="1"/>
          </p:cNvSpPr>
          <p:nvPr>
            <p:ph type="sldImg" idx="2"/>
          </p:nvPr>
        </p:nvSpPr>
        <p:spPr>
          <a:xfrm>
            <a:off x="423863" y="704850"/>
            <a:ext cx="6251575" cy="3517900"/>
          </a:xfrm>
          <a:prstGeom prst="rect">
            <a:avLst/>
          </a:prstGeom>
          <a:noFill/>
          <a:ln w="12700">
            <a:solidFill>
              <a:prstClr val="black"/>
            </a:solidFill>
          </a:ln>
        </p:spPr>
        <p:txBody>
          <a:bodyPr vert="horz" lIns="92436" tIns="46218" rIns="92436" bIns="46218" rtlCol="0" anchor="ctr"/>
          <a:lstStyle/>
          <a:p>
            <a:endParaRPr/>
          </a:p>
        </p:txBody>
      </p:sp>
      <p:sp>
        <p:nvSpPr>
          <p:cNvPr id="5" name="Notes Placeholder 4"/>
          <p:cNvSpPr>
            <a:spLocks noGrp="1"/>
          </p:cNvSpPr>
          <p:nvPr>
            <p:ph type="body" sz="quarter" idx="3"/>
          </p:nvPr>
        </p:nvSpPr>
        <p:spPr>
          <a:xfrm>
            <a:off x="709931" y="4458018"/>
            <a:ext cx="5679440" cy="4223385"/>
          </a:xfrm>
          <a:prstGeom prst="rect">
            <a:avLst/>
          </a:prstGeom>
        </p:spPr>
        <p:txBody>
          <a:bodyPr vert="horz" lIns="92436" tIns="46218" rIns="92436" bIns="46218"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1" y="8914407"/>
            <a:ext cx="3076363" cy="469265"/>
          </a:xfrm>
          <a:prstGeom prst="rect">
            <a:avLst/>
          </a:prstGeom>
        </p:spPr>
        <p:txBody>
          <a:bodyPr vert="horz" lIns="92436" tIns="46218" rIns="92436" bIns="46218" rtlCol="0" anchor="b"/>
          <a:lstStyle>
            <a:lvl1pPr algn="l">
              <a:defRPr sz="1200"/>
            </a:lvl1pPr>
          </a:lstStyle>
          <a:p>
            <a:endParaRPr/>
          </a:p>
        </p:txBody>
      </p:sp>
      <p:sp>
        <p:nvSpPr>
          <p:cNvPr id="7" name="Slide Number Placeholder 6"/>
          <p:cNvSpPr>
            <a:spLocks noGrp="1"/>
          </p:cNvSpPr>
          <p:nvPr>
            <p:ph type="sldNum" sz="quarter" idx="5"/>
          </p:nvPr>
        </p:nvSpPr>
        <p:spPr>
          <a:xfrm>
            <a:off x="4021297" y="8914407"/>
            <a:ext cx="3076363" cy="469265"/>
          </a:xfrm>
          <a:prstGeom prst="rect">
            <a:avLst/>
          </a:prstGeom>
        </p:spPr>
        <p:txBody>
          <a:bodyPr vert="horz" lIns="92436" tIns="46218" rIns="92436" bIns="46218" rtlCol="0" anchor="b"/>
          <a:lstStyle>
            <a:lvl1pPr algn="r">
              <a:defRPr sz="1200"/>
            </a:lvl1pPr>
          </a:lstStyle>
          <a:p>
            <a:fld id="{B045B7DE-1198-4F2F-B574-CA8CAE341642}" type="slidenum">
              <a:rPr/>
              <a:pPr/>
              <a:t>‹#›</a:t>
            </a:fld>
            <a:endParaRPr/>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045B7DE-1198-4F2F-B574-CA8CAE341642}" type="slidenum">
              <a:rPr lang="el-GR" smtClean="0"/>
              <a:pPr/>
              <a:t>1</a:t>
            </a:fld>
            <a:endParaRPr lang="el-GR" dirty="0"/>
          </a:p>
        </p:txBody>
      </p:sp>
    </p:spTree>
    <p:extLst>
      <p:ext uri="{BB962C8B-B14F-4D97-AF65-F5344CB8AC3E}">
        <p14:creationId xmlns:p14="http://schemas.microsoft.com/office/powerpoint/2010/main" val="1076309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Έτη 2020,2021,2022</a:t>
            </a:r>
            <a:endParaRPr lang="en-US" dirty="0"/>
          </a:p>
        </p:txBody>
      </p:sp>
      <p:sp>
        <p:nvSpPr>
          <p:cNvPr id="4" name="Slide Number Placeholder 3"/>
          <p:cNvSpPr>
            <a:spLocks noGrp="1"/>
          </p:cNvSpPr>
          <p:nvPr>
            <p:ph type="sldNum" sz="quarter" idx="5"/>
          </p:nvPr>
        </p:nvSpPr>
        <p:spPr/>
        <p:txBody>
          <a:bodyPr/>
          <a:lstStyle/>
          <a:p>
            <a:fld id="{B9E39BE3-73B3-49F1-9DE5-9345FB56A1A4}" type="slidenum">
              <a:rPr lang="el-GR" smtClean="0"/>
              <a:t>2</a:t>
            </a:fld>
            <a:endParaRPr lang="el-GR"/>
          </a:p>
        </p:txBody>
      </p:sp>
    </p:spTree>
    <p:extLst>
      <p:ext uri="{BB962C8B-B14F-4D97-AF65-F5344CB8AC3E}">
        <p14:creationId xmlns:p14="http://schemas.microsoft.com/office/powerpoint/2010/main" val="113713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45B7DE-1198-4F2F-B574-CA8CAE341642}" type="slidenum">
              <a:rPr lang="en-US" smtClean="0"/>
              <a:pPr/>
              <a:t>10</a:t>
            </a:fld>
            <a:endParaRPr lang="en-US"/>
          </a:p>
        </p:txBody>
      </p:sp>
    </p:spTree>
    <p:extLst>
      <p:ext uri="{BB962C8B-B14F-4D97-AF65-F5344CB8AC3E}">
        <p14:creationId xmlns:p14="http://schemas.microsoft.com/office/powerpoint/2010/main" val="368505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324" y="599433"/>
            <a:ext cx="9141619" cy="1676400"/>
          </a:xfrm>
        </p:spPr>
        <p:txBody>
          <a:bodyPr>
            <a:noAutofit/>
          </a:bodyPr>
          <a:lstStyle>
            <a:lvl1pPr>
              <a:lnSpc>
                <a:spcPct val="80000"/>
              </a:lnSpc>
              <a:defRPr sz="6000">
                <a:solidFill>
                  <a:srgbClr val="0070C0"/>
                </a:solidFill>
              </a:defRPr>
            </a:lvl1pPr>
          </a:lstStyle>
          <a:p>
            <a:r>
              <a:rPr lang="en-US" dirty="0"/>
              <a:t>Click to edit Master title style</a:t>
            </a:r>
            <a:endParaRPr dirty="0"/>
          </a:p>
        </p:txBody>
      </p:sp>
      <p:sp>
        <p:nvSpPr>
          <p:cNvPr id="3" name="Subtitle 2"/>
          <p:cNvSpPr>
            <a:spLocks noGrp="1"/>
          </p:cNvSpPr>
          <p:nvPr>
            <p:ph type="subTitle" idx="1"/>
          </p:nvPr>
        </p:nvSpPr>
        <p:spPr>
          <a:xfrm>
            <a:off x="1828324" y="2326632"/>
            <a:ext cx="9141619" cy="886344"/>
          </a:xfrm>
        </p:spPr>
        <p:txBody>
          <a:bodyPr>
            <a:normAutofit/>
          </a:bodyPr>
          <a:lstStyle>
            <a:lvl1pPr marL="0" indent="0" algn="l">
              <a:buNone/>
              <a:defRPr sz="2800">
                <a:solidFill>
                  <a:srgbClr val="00B0F0"/>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Click to edit Master subtitle style</a:t>
            </a:r>
            <a:endParaRPr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4412" y="3789040"/>
            <a:ext cx="5943598" cy="3005958"/>
          </a:xfrm>
          <a:prstGeom prst="rect">
            <a:avLst/>
          </a:prstGeom>
        </p:spPr>
      </p:pic>
      <p:grpSp>
        <p:nvGrpSpPr>
          <p:cNvPr id="28" name="Group 27"/>
          <p:cNvGrpSpPr/>
          <p:nvPr userDrawn="1"/>
        </p:nvGrpSpPr>
        <p:grpSpPr>
          <a:xfrm>
            <a:off x="0" y="1361781"/>
            <a:ext cx="1638823" cy="806943"/>
            <a:chOff x="0" y="816585"/>
            <a:chExt cx="1064566" cy="524183"/>
          </a:xfrm>
        </p:grpSpPr>
        <p:sp>
          <p:nvSpPr>
            <p:cNvPr id="29" name="Rounded Rectangle 28"/>
            <p:cNvSpPr/>
            <p:nvPr/>
          </p:nvSpPr>
          <p:spPr>
            <a:xfrm>
              <a:off x="542124" y="816585"/>
              <a:ext cx="295704" cy="52418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0" name="Rounded Rectangle 29"/>
            <p:cNvSpPr/>
            <p:nvPr/>
          </p:nvSpPr>
          <p:spPr>
            <a:xfrm>
              <a:off x="197137" y="816585"/>
              <a:ext cx="295704" cy="52418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1" name="Round Same Side Corner Rectangle 30"/>
            <p:cNvSpPr/>
            <p:nvPr/>
          </p:nvSpPr>
          <p:spPr>
            <a:xfrm rot="5400000">
              <a:off x="-188165" y="1004750"/>
              <a:ext cx="524183" cy="147853"/>
            </a:xfrm>
            <a:prstGeom prst="round2SameRect">
              <a:avLst>
                <a:gd name="adj1" fmla="val 29167"/>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32" name="Picture 3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2124" y="816586"/>
              <a:ext cx="522442" cy="524180"/>
            </a:xfrm>
            <a:prstGeom prst="rect">
              <a:avLst/>
            </a:prstGeom>
          </p:spPr>
        </p:pic>
      </p:grpSp>
    </p:spTree>
    <p:extLst>
      <p:ext uri="{BB962C8B-B14F-4D97-AF65-F5344CB8AC3E}">
        <p14:creationId xmlns:p14="http://schemas.microsoft.com/office/powerpoint/2010/main" val="388751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25860" y="189384"/>
            <a:ext cx="9751060" cy="1295400"/>
          </a:xfrm>
        </p:spPr>
        <p:txBody>
          <a:bodyPr/>
          <a:lstStyle/>
          <a:p>
            <a:r>
              <a:rPr lang="en-US"/>
              <a:t>Click to edit Master title style</a:t>
            </a:r>
            <a:endParaRPr/>
          </a:p>
        </p:txBody>
      </p:sp>
    </p:spTree>
    <p:extLst>
      <p:ext uri="{BB962C8B-B14F-4D97-AF65-F5344CB8AC3E}">
        <p14:creationId xmlns:p14="http://schemas.microsoft.com/office/powerpoint/2010/main" val="969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7868" y="152400"/>
            <a:ext cx="9751060" cy="1295400"/>
          </a:xfrm>
        </p:spPr>
        <p:txBody>
          <a:bodyPr anchor="b">
            <a:norm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875530" y="1600200"/>
            <a:ext cx="6094413"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218883" y="1600202"/>
            <a:ext cx="3453500" cy="4571999"/>
          </a:xfrm>
        </p:spPr>
        <p:txBody>
          <a:bodyPr>
            <a:normAutofit/>
          </a:bodyPr>
          <a:lstStyle>
            <a:lvl1pPr marL="0" indent="0">
              <a:buNone/>
              <a:defRPr sz="2800">
                <a:solidFill>
                  <a:srgbClr val="0070C0"/>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dirty="0"/>
              <a:t>Click to edit Master text styles</a:t>
            </a:r>
          </a:p>
        </p:txBody>
      </p:sp>
      <p:sp>
        <p:nvSpPr>
          <p:cNvPr id="8" name="Footer Placeholder 4"/>
          <p:cNvSpPr>
            <a:spLocks noGrp="1"/>
          </p:cNvSpPr>
          <p:nvPr>
            <p:ph type="ftr" sz="quarter" idx="3"/>
          </p:nvPr>
        </p:nvSpPr>
        <p:spPr>
          <a:xfrm>
            <a:off x="1218883" y="6448425"/>
            <a:ext cx="8288401" cy="180976"/>
          </a:xfrm>
          <a:prstGeom prst="rect">
            <a:avLst/>
          </a:prstGeom>
        </p:spPr>
        <p:txBody>
          <a:bodyPr vert="horz" lIns="121899" tIns="60949" rIns="121899" bIns="60949" rtlCol="0" anchor="ctr"/>
          <a:lstStyle>
            <a:lvl1pPr algn="l">
              <a:defRPr sz="1000">
                <a:solidFill>
                  <a:schemeClr val="bg1"/>
                </a:solidFill>
              </a:defRPr>
            </a:lvl1pPr>
          </a:lstStyle>
          <a:p>
            <a:r>
              <a:rPr lang="el-GR"/>
              <a:t>Περίοδος Αξιολόγησης: 2018-2021</a:t>
            </a:r>
            <a:endParaRPr lang="en-US" dirty="0"/>
          </a:p>
        </p:txBody>
      </p:sp>
      <p:sp>
        <p:nvSpPr>
          <p:cNvPr id="9" name="Date Placeholder 3"/>
          <p:cNvSpPr>
            <a:spLocks noGrp="1"/>
          </p:cNvSpPr>
          <p:nvPr>
            <p:ph type="dt" sz="half" idx="10"/>
          </p:nvPr>
        </p:nvSpPr>
        <p:spPr>
          <a:xfrm>
            <a:off x="9547913" y="6448425"/>
            <a:ext cx="1422030" cy="180976"/>
          </a:xfrm>
          <a:prstGeom prst="rect">
            <a:avLst/>
          </a:prstGeom>
        </p:spPr>
        <p:txBody>
          <a:bodyPr vert="horz" lIns="121899" tIns="60949" rIns="121899" bIns="60949" rtlCol="0" anchor="ctr"/>
          <a:lstStyle>
            <a:lvl1pPr algn="r">
              <a:defRPr sz="1000">
                <a:solidFill>
                  <a:schemeClr val="bg1"/>
                </a:solidFill>
              </a:defRPr>
            </a:lvl1pPr>
          </a:lstStyle>
          <a:p>
            <a:r>
              <a:rPr lang="el-GR"/>
              <a:t>Θεσσαλονίκη 20-22/06/2022</a:t>
            </a:r>
            <a:endParaRPr lang="en-US" dirty="0"/>
          </a:p>
        </p:txBody>
      </p:sp>
      <p:sp>
        <p:nvSpPr>
          <p:cNvPr id="10" name="Slide Number Placeholder 5"/>
          <p:cNvSpPr>
            <a:spLocks noGrp="1"/>
          </p:cNvSpPr>
          <p:nvPr>
            <p:ph type="sldNum" sz="quarter" idx="4"/>
          </p:nvPr>
        </p:nvSpPr>
        <p:spPr>
          <a:xfrm>
            <a:off x="11071516" y="6448425"/>
            <a:ext cx="812588" cy="180976"/>
          </a:xfrm>
          <a:prstGeom prst="rect">
            <a:avLst/>
          </a:prstGeom>
        </p:spPr>
        <p:txBody>
          <a:bodyPr vert="horz" lIns="121899" tIns="60949" rIns="121899" bIns="60949" rtlCol="0" anchor="ctr"/>
          <a:lstStyle>
            <a:lvl1pPr algn="r">
              <a:defRPr sz="1000">
                <a:solidFill>
                  <a:schemeClr val="bg1"/>
                </a:solidFill>
              </a:defRPr>
            </a:lvl1pPr>
          </a:lstStyle>
          <a:p>
            <a:fld id="{34C99D79-8A4B-4031-B1E0-AF26F8EDF2BC}" type="slidenum">
              <a:rPr lang="el-GR" smtClean="0"/>
              <a:pPr/>
              <a:t>‹#›</a:t>
            </a:fld>
            <a:endParaRPr lang="el-GR" dirty="0"/>
          </a:p>
        </p:txBody>
      </p:sp>
    </p:spTree>
    <p:extLst>
      <p:ext uri="{BB962C8B-B14F-4D97-AF65-F5344CB8AC3E}">
        <p14:creationId xmlns:p14="http://schemas.microsoft.com/office/powerpoint/2010/main" val="34839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7868" y="152400"/>
            <a:ext cx="9751060" cy="1295400"/>
          </a:xfrm>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218887" y="1600200"/>
            <a:ext cx="6703850" cy="3759200"/>
          </a:xfrm>
          <a:prstGeom prst="roundRect">
            <a:avLst>
              <a:gd name="adj" fmla="val 3098"/>
            </a:avLst>
          </a:prstGeom>
        </p:spPr>
        <p:txBody>
          <a:bodyPr>
            <a:normAutofit/>
          </a:bodyPr>
          <a:lstStyle>
            <a:lvl1pPr marL="0" indent="0">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8125883" y="1600200"/>
            <a:ext cx="2844059" cy="3759200"/>
          </a:xfrm>
        </p:spPr>
        <p:txBody>
          <a:bodyPr anchor="b">
            <a:normAutofit/>
          </a:bodyPr>
          <a:lstStyle>
            <a:lvl1pPr marL="0" indent="0">
              <a:buNone/>
              <a:defRPr sz="2800">
                <a:solidFill>
                  <a:srgbClr val="0070C0"/>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dirty="0"/>
              <a:t>Click to edit Master text styles</a:t>
            </a:r>
          </a:p>
        </p:txBody>
      </p:sp>
    </p:spTree>
    <p:extLst>
      <p:ext uri="{BB962C8B-B14F-4D97-AF65-F5344CB8AC3E}">
        <p14:creationId xmlns:p14="http://schemas.microsoft.com/office/powerpoint/2010/main" val="144298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w/out Logo">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5820" y="2563911"/>
            <a:ext cx="9141619" cy="886344"/>
          </a:xfrm>
        </p:spPr>
        <p:txBody>
          <a:bodyPr>
            <a:normAutofit/>
          </a:bodyPr>
          <a:lstStyle>
            <a:lvl1pPr marL="0" indent="0" algn="l">
              <a:buNone/>
              <a:defRPr sz="2800">
                <a:solidFill>
                  <a:srgbClr val="00B0F0"/>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Click to edit Master subtitle style</a:t>
            </a:r>
            <a:endParaRPr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4412" y="3789040"/>
            <a:ext cx="5943598" cy="3005958"/>
          </a:xfrm>
          <a:prstGeom prst="rect">
            <a:avLst/>
          </a:prstGeom>
        </p:spPr>
      </p:pic>
      <p:grpSp>
        <p:nvGrpSpPr>
          <p:cNvPr id="28" name="Group 27"/>
          <p:cNvGrpSpPr/>
          <p:nvPr userDrawn="1"/>
        </p:nvGrpSpPr>
        <p:grpSpPr>
          <a:xfrm>
            <a:off x="0" y="908720"/>
            <a:ext cx="1289776" cy="806943"/>
            <a:chOff x="0" y="816585"/>
            <a:chExt cx="837828" cy="524183"/>
          </a:xfrm>
        </p:grpSpPr>
        <p:sp>
          <p:nvSpPr>
            <p:cNvPr id="29" name="Rounded Rectangle 28"/>
            <p:cNvSpPr/>
            <p:nvPr/>
          </p:nvSpPr>
          <p:spPr>
            <a:xfrm>
              <a:off x="542124" y="816585"/>
              <a:ext cx="295704" cy="52418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0" name="Rounded Rectangle 29"/>
            <p:cNvSpPr/>
            <p:nvPr/>
          </p:nvSpPr>
          <p:spPr>
            <a:xfrm>
              <a:off x="197137" y="816585"/>
              <a:ext cx="295704" cy="52418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1" name="Round Same Side Corner Rectangle 30"/>
            <p:cNvSpPr/>
            <p:nvPr/>
          </p:nvSpPr>
          <p:spPr>
            <a:xfrm rot="5400000">
              <a:off x="-188165" y="1004750"/>
              <a:ext cx="524183" cy="147853"/>
            </a:xfrm>
            <a:prstGeom prst="round2SameRect">
              <a:avLst>
                <a:gd name="adj1" fmla="val 29167"/>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765820" y="836712"/>
            <a:ext cx="9141619" cy="1676400"/>
          </a:xfrm>
        </p:spPr>
        <p:txBody>
          <a:bodyPr>
            <a:noAutofit/>
          </a:bodyPr>
          <a:lstStyle>
            <a:lvl1pPr>
              <a:lnSpc>
                <a:spcPct val="80000"/>
              </a:lnSpc>
              <a:defRPr sz="6000">
                <a:solidFill>
                  <a:srgbClr val="0070C0"/>
                </a:solidFill>
              </a:defRPr>
            </a:lvl1pPr>
          </a:lstStyle>
          <a:p>
            <a:r>
              <a:rPr lang="en-US" dirty="0"/>
              <a:t>Click to edit Master title style</a:t>
            </a:r>
            <a:endParaRPr dirty="0"/>
          </a:p>
        </p:txBody>
      </p:sp>
    </p:spTree>
    <p:extLst>
      <p:ext uri="{BB962C8B-B14F-4D97-AF65-F5344CB8AC3E}">
        <p14:creationId xmlns:p14="http://schemas.microsoft.com/office/powerpoint/2010/main" val="155959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b_Title Slide Al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8109" y="1330521"/>
            <a:ext cx="9141619" cy="1676400"/>
          </a:xfrm>
        </p:spPr>
        <p:txBody>
          <a:bodyPr>
            <a:noAutofit/>
          </a:bodyPr>
          <a:lstStyle>
            <a:lvl1pPr>
              <a:lnSpc>
                <a:spcPct val="80000"/>
              </a:lnSpc>
              <a:defRPr sz="6000">
                <a:solidFill>
                  <a:srgbClr val="0070C0"/>
                </a:solidFill>
              </a:defRPr>
            </a:lvl1pPr>
          </a:lstStyle>
          <a:p>
            <a:r>
              <a:rPr lang="en-US" dirty="0"/>
              <a:t>Click to edit Master title style</a:t>
            </a:r>
            <a:endParaRPr dirty="0"/>
          </a:p>
        </p:txBody>
      </p:sp>
      <p:sp>
        <p:nvSpPr>
          <p:cNvPr id="3" name="Subtitle 2"/>
          <p:cNvSpPr>
            <a:spLocks noGrp="1"/>
          </p:cNvSpPr>
          <p:nvPr>
            <p:ph type="subTitle" idx="1"/>
          </p:nvPr>
        </p:nvSpPr>
        <p:spPr>
          <a:xfrm>
            <a:off x="2818109" y="3213228"/>
            <a:ext cx="9141619" cy="886344"/>
          </a:xfrm>
        </p:spPr>
        <p:txBody>
          <a:bodyPr>
            <a:normAutofit/>
          </a:bodyPr>
          <a:lstStyle>
            <a:lvl1pPr marL="0" indent="0" algn="l">
              <a:buNone/>
              <a:defRPr sz="2800">
                <a:solidFill>
                  <a:srgbClr val="00B0F0"/>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Click to edit Master subtitle style</a:t>
            </a:r>
            <a:endParaRPr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4412" y="3789040"/>
            <a:ext cx="5943598" cy="3005958"/>
          </a:xfrm>
          <a:prstGeom prst="rect">
            <a:avLst/>
          </a:prstGeom>
        </p:spPr>
      </p:pic>
      <p:sp>
        <p:nvSpPr>
          <p:cNvPr id="29" name="Rounded Rectangle 28"/>
          <p:cNvSpPr/>
          <p:nvPr/>
        </p:nvSpPr>
        <p:spPr>
          <a:xfrm>
            <a:off x="834561" y="1361781"/>
            <a:ext cx="455215" cy="8069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0" name="Rounded Rectangle 29"/>
          <p:cNvSpPr/>
          <p:nvPr/>
        </p:nvSpPr>
        <p:spPr>
          <a:xfrm>
            <a:off x="303478" y="1361781"/>
            <a:ext cx="455215" cy="80694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1" name="Round Same Side Corner Rectangle 30"/>
          <p:cNvSpPr/>
          <p:nvPr/>
        </p:nvSpPr>
        <p:spPr>
          <a:xfrm rot="5400000">
            <a:off x="-289667" y="1651448"/>
            <a:ext cx="806943" cy="227609"/>
          </a:xfrm>
          <a:prstGeom prst="round2SameRect">
            <a:avLst>
              <a:gd name="adj1" fmla="val 29167"/>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4561" y="1344393"/>
            <a:ext cx="1901132" cy="1915319"/>
          </a:xfrm>
          <a:prstGeom prst="rect">
            <a:avLst/>
          </a:prstGeom>
        </p:spPr>
      </p:pic>
    </p:spTree>
    <p:extLst>
      <p:ext uri="{BB962C8B-B14F-4D97-AF65-F5344CB8AC3E}">
        <p14:creationId xmlns:p14="http://schemas.microsoft.com/office/powerpoint/2010/main" val="233858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no footer">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4412" y="3789040"/>
            <a:ext cx="5943598" cy="3005958"/>
          </a:xfrm>
          <a:prstGeom prst="rect">
            <a:avLst/>
          </a:prstGeom>
        </p:spPr>
      </p:pic>
      <p:sp>
        <p:nvSpPr>
          <p:cNvPr id="10" name="Title Placeholder 1"/>
          <p:cNvSpPr>
            <a:spLocks noGrp="1"/>
          </p:cNvSpPr>
          <p:nvPr>
            <p:ph type="title"/>
          </p:nvPr>
        </p:nvSpPr>
        <p:spPr>
          <a:xfrm>
            <a:off x="1218883" y="152400"/>
            <a:ext cx="9751060" cy="1295400"/>
          </a:xfrm>
          <a:prstGeom prst="rect">
            <a:avLst/>
          </a:prstGeom>
        </p:spPr>
        <p:txBody>
          <a:bodyPr vert="horz" lIns="121899" tIns="60949" rIns="121899" bIns="60949" rtlCol="0" anchor="b">
            <a:normAutofit/>
          </a:bodyPr>
          <a:lstStyle/>
          <a:p>
            <a:r>
              <a:rPr lang="en-US" dirty="0"/>
              <a:t>Click to edit Master title style</a:t>
            </a:r>
            <a:endParaRPr dirty="0"/>
          </a:p>
        </p:txBody>
      </p:sp>
      <p:grpSp>
        <p:nvGrpSpPr>
          <p:cNvPr id="12" name="Group 11"/>
          <p:cNvGrpSpPr/>
          <p:nvPr userDrawn="1"/>
        </p:nvGrpSpPr>
        <p:grpSpPr>
          <a:xfrm>
            <a:off x="0" y="816585"/>
            <a:ext cx="1064566" cy="524183"/>
            <a:chOff x="0" y="816585"/>
            <a:chExt cx="1064566" cy="524183"/>
          </a:xfrm>
        </p:grpSpPr>
        <p:sp>
          <p:nvSpPr>
            <p:cNvPr id="13" name="Rounded Rectangle 12"/>
            <p:cNvSpPr/>
            <p:nvPr/>
          </p:nvSpPr>
          <p:spPr>
            <a:xfrm>
              <a:off x="542124" y="816585"/>
              <a:ext cx="295704" cy="52418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ounded Rectangle 13"/>
            <p:cNvSpPr/>
            <p:nvPr/>
          </p:nvSpPr>
          <p:spPr>
            <a:xfrm>
              <a:off x="197137" y="816585"/>
              <a:ext cx="295704" cy="52418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ound Same Side Corner Rectangle 14"/>
            <p:cNvSpPr/>
            <p:nvPr/>
          </p:nvSpPr>
          <p:spPr>
            <a:xfrm rot="5400000">
              <a:off x="-188165" y="1004750"/>
              <a:ext cx="524183" cy="147853"/>
            </a:xfrm>
            <a:prstGeom prst="round2SameRect">
              <a:avLst>
                <a:gd name="adj1" fmla="val 29167"/>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2124" y="816586"/>
              <a:ext cx="522442" cy="524180"/>
            </a:xfrm>
            <a:prstGeom prst="rect">
              <a:avLst/>
            </a:prstGeom>
          </p:spPr>
        </p:pic>
      </p:grpSp>
    </p:spTree>
    <p:extLst>
      <p:ext uri="{BB962C8B-B14F-4D97-AF65-F5344CB8AC3E}">
        <p14:creationId xmlns:p14="http://schemas.microsoft.com/office/powerpoint/2010/main" val="63191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noWatermark">
    <p:spTree>
      <p:nvGrpSpPr>
        <p:cNvPr id="1" name=""/>
        <p:cNvGrpSpPr/>
        <p:nvPr/>
      </p:nvGrpSpPr>
      <p:grpSpPr>
        <a:xfrm>
          <a:off x="0" y="0"/>
          <a:ext cx="0" cy="0"/>
          <a:chOff x="0" y="0"/>
          <a:chExt cx="0" cy="0"/>
        </a:xfrm>
      </p:grpSpPr>
      <p:sp>
        <p:nvSpPr>
          <p:cNvPr id="2" name="Title 1"/>
          <p:cNvSpPr>
            <a:spLocks noGrp="1"/>
          </p:cNvSpPr>
          <p:nvPr>
            <p:ph type="title"/>
          </p:nvPr>
        </p:nvSpPr>
        <p:spPr>
          <a:xfrm>
            <a:off x="1197868" y="152400"/>
            <a:ext cx="9751060" cy="1295400"/>
          </a:xfrm>
        </p:spPr>
        <p:txBody>
          <a:bodyPr/>
          <a:lstStyle>
            <a:lvl1pPr>
              <a:defRPr>
                <a:solidFill>
                  <a:srgbClr val="0070C0"/>
                </a:solidFill>
              </a:defRPr>
            </a:lvl1pPr>
          </a:lstStyle>
          <a:p>
            <a:r>
              <a:rPr lang="en-US" dirty="0"/>
              <a:t>Click to edit Master title style</a:t>
            </a:r>
            <a:endParaRPr dirty="0"/>
          </a:p>
        </p:txBody>
      </p:sp>
      <p:sp>
        <p:nvSpPr>
          <p:cNvPr id="3" name="Content Placeholder 2"/>
          <p:cNvSpPr>
            <a:spLocks noGrp="1"/>
          </p:cNvSpPr>
          <p:nvPr>
            <p:ph idx="1"/>
          </p:nvPr>
        </p:nvSpPr>
        <p:spPr/>
        <p:txBody>
          <a:bodyPr/>
          <a:lstStyle>
            <a:lvl1pPr marL="0" indent="0">
              <a:buNone/>
              <a:defRPr/>
            </a:lvl1pPr>
            <a:lvl5pPr>
              <a:defRPr/>
            </a:lvl5pPr>
            <a:lvl6pPr>
              <a:defRPr/>
            </a:lvl6pPr>
            <a:lvl7pPr>
              <a:defRPr/>
            </a:lvl7pPr>
            <a:lvl8pPr>
              <a:defRPr/>
            </a:lvl8pPr>
            <a:lvl9pPr>
              <a:defRPr/>
            </a:lvl9pPr>
          </a:lstStyle>
          <a:p>
            <a:pPr lvl="0"/>
            <a:endParaRPr dirty="0"/>
          </a:p>
        </p:txBody>
      </p:sp>
      <p:sp>
        <p:nvSpPr>
          <p:cNvPr id="4" name="Date Placeholder 3"/>
          <p:cNvSpPr>
            <a:spLocks noGrp="1"/>
          </p:cNvSpPr>
          <p:nvPr>
            <p:ph type="dt" sz="half" idx="10"/>
          </p:nvPr>
        </p:nvSpPr>
        <p:spPr/>
        <p:txBody>
          <a:bodyPr/>
          <a:lstStyle/>
          <a:p>
            <a:r>
              <a:rPr lang="el-GR"/>
              <a:t>Θεσσαλονίκη 20-22/06/2022</a:t>
            </a:r>
            <a:endParaRPr lang="en-US" dirty="0"/>
          </a:p>
        </p:txBody>
      </p:sp>
      <p:sp>
        <p:nvSpPr>
          <p:cNvPr id="5" name="Footer Placeholder 4"/>
          <p:cNvSpPr>
            <a:spLocks noGrp="1"/>
          </p:cNvSpPr>
          <p:nvPr>
            <p:ph type="ftr" sz="quarter" idx="11"/>
          </p:nvPr>
        </p:nvSpPr>
        <p:spPr/>
        <p:txBody>
          <a:bodyPr/>
          <a:lstStyle>
            <a:lvl1pPr>
              <a:defRPr sz="1000"/>
            </a:lvl1pPr>
          </a:lstStyle>
          <a:p>
            <a:r>
              <a:rPr lang="el-GR"/>
              <a:t>Περίοδος Αξιολόγησης: 2018-2021</a:t>
            </a:r>
            <a:endParaRPr lang="en-US" dirty="0"/>
          </a:p>
        </p:txBody>
      </p:sp>
      <p:sp>
        <p:nvSpPr>
          <p:cNvPr id="6" name="Slide Number Placeholder 5"/>
          <p:cNvSpPr>
            <a:spLocks noGrp="1"/>
          </p:cNvSpPr>
          <p:nvPr>
            <p:ph type="sldNum" sz="quarter" idx="12"/>
          </p:nvPr>
        </p:nvSpPr>
        <p:spPr/>
        <p:txBody>
          <a:bodyPr/>
          <a:lstStyle/>
          <a:p>
            <a:fld id="{34C99D79-8A4B-4031-B1E0-AF26F8EDF2BC}" type="slidenum">
              <a:rPr lang="el-GR" smtClean="0"/>
              <a:pPr/>
              <a:t>‹#›</a:t>
            </a:fld>
            <a:endParaRPr lang="el-GR" dirty="0"/>
          </a:p>
        </p:txBody>
      </p:sp>
    </p:spTree>
    <p:extLst>
      <p:ext uri="{BB962C8B-B14F-4D97-AF65-F5344CB8AC3E}">
        <p14:creationId xmlns:p14="http://schemas.microsoft.com/office/powerpoint/2010/main" val="260283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97868" y="152400"/>
            <a:ext cx="9751060" cy="1295400"/>
          </a:xfrm>
        </p:spPr>
        <p:txBody>
          <a:bodyPr/>
          <a:lstStyle>
            <a:lvl1pPr>
              <a:defRPr>
                <a:solidFill>
                  <a:srgbClr val="0070C0"/>
                </a:solidFill>
              </a:defRPr>
            </a:lvl1p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r>
              <a:rPr lang="el-GR"/>
              <a:t>Θεσσαλονίκη 20-22/06/2022</a:t>
            </a:r>
            <a:endParaRPr lang="en-US" dirty="0"/>
          </a:p>
        </p:txBody>
      </p:sp>
      <p:sp>
        <p:nvSpPr>
          <p:cNvPr id="5" name="Footer Placeholder 4"/>
          <p:cNvSpPr>
            <a:spLocks noGrp="1"/>
          </p:cNvSpPr>
          <p:nvPr>
            <p:ph type="ftr" sz="quarter" idx="11"/>
          </p:nvPr>
        </p:nvSpPr>
        <p:spPr/>
        <p:txBody>
          <a:bodyPr/>
          <a:lstStyle>
            <a:lvl1pPr>
              <a:defRPr sz="1000"/>
            </a:lvl1pPr>
          </a:lstStyle>
          <a:p>
            <a:r>
              <a:rPr lang="el-GR"/>
              <a:t>Περίοδος Αξιολόγησης: 2018-2021</a:t>
            </a:r>
            <a:endParaRPr lang="en-US" dirty="0"/>
          </a:p>
        </p:txBody>
      </p:sp>
      <p:sp>
        <p:nvSpPr>
          <p:cNvPr id="6" name="Slide Number Placeholder 5"/>
          <p:cNvSpPr>
            <a:spLocks noGrp="1"/>
          </p:cNvSpPr>
          <p:nvPr>
            <p:ph type="sldNum" sz="quarter" idx="12"/>
          </p:nvPr>
        </p:nvSpPr>
        <p:spPr/>
        <p:txBody>
          <a:bodyPr/>
          <a:lstStyle/>
          <a:p>
            <a:fld id="{34C99D79-8A4B-4031-B1E0-AF26F8EDF2BC}" type="slidenum">
              <a:rPr lang="el-GR" smtClean="0"/>
              <a:pPr/>
              <a:t>‹#›</a:t>
            </a:fld>
            <a:endParaRPr lang="el-GR" dirty="0"/>
          </a:p>
        </p:txBody>
      </p:sp>
    </p:spTree>
    <p:extLst>
      <p:ext uri="{BB962C8B-B14F-4D97-AF65-F5344CB8AC3E}">
        <p14:creationId xmlns:p14="http://schemas.microsoft.com/office/powerpoint/2010/main" val="343515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4412" y="3789040"/>
            <a:ext cx="5943598" cy="3005958"/>
          </a:xfrm>
          <a:prstGeom prst="rect">
            <a:avLst/>
          </a:prstGeom>
        </p:spPr>
      </p:pic>
      <p:grpSp>
        <p:nvGrpSpPr>
          <p:cNvPr id="28" name="Group 27"/>
          <p:cNvGrpSpPr/>
          <p:nvPr userDrawn="1"/>
        </p:nvGrpSpPr>
        <p:grpSpPr>
          <a:xfrm>
            <a:off x="0" y="3234421"/>
            <a:ext cx="1638823" cy="806943"/>
            <a:chOff x="0" y="816585"/>
            <a:chExt cx="1064566" cy="524183"/>
          </a:xfrm>
        </p:grpSpPr>
        <p:sp>
          <p:nvSpPr>
            <p:cNvPr id="29" name="Rounded Rectangle 28"/>
            <p:cNvSpPr/>
            <p:nvPr/>
          </p:nvSpPr>
          <p:spPr>
            <a:xfrm>
              <a:off x="542124" y="816585"/>
              <a:ext cx="295704" cy="52418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0" name="Rounded Rectangle 29"/>
            <p:cNvSpPr/>
            <p:nvPr/>
          </p:nvSpPr>
          <p:spPr>
            <a:xfrm>
              <a:off x="197137" y="816585"/>
              <a:ext cx="295704" cy="52418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1" name="Round Same Side Corner Rectangle 30"/>
            <p:cNvSpPr/>
            <p:nvPr/>
          </p:nvSpPr>
          <p:spPr>
            <a:xfrm rot="5400000">
              <a:off x="-188165" y="1004750"/>
              <a:ext cx="524183" cy="147853"/>
            </a:xfrm>
            <a:prstGeom prst="round2SameRect">
              <a:avLst>
                <a:gd name="adj1" fmla="val 29167"/>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32" name="Picture 3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2124" y="816586"/>
              <a:ext cx="522442" cy="524180"/>
            </a:xfrm>
            <a:prstGeom prst="rect">
              <a:avLst/>
            </a:prstGeom>
          </p:spPr>
        </p:pic>
      </p:grpSp>
      <p:sp>
        <p:nvSpPr>
          <p:cNvPr id="2" name="Title 1"/>
          <p:cNvSpPr>
            <a:spLocks noGrp="1"/>
          </p:cNvSpPr>
          <p:nvPr>
            <p:ph type="title"/>
          </p:nvPr>
        </p:nvSpPr>
        <p:spPr>
          <a:xfrm>
            <a:off x="1828324" y="1932518"/>
            <a:ext cx="9141619" cy="2105367"/>
          </a:xfrm>
        </p:spPr>
        <p:txBody>
          <a:bodyPr anchor="b">
            <a:normAutofit/>
          </a:bodyPr>
          <a:lstStyle>
            <a:lvl1pPr algn="l">
              <a:defRPr sz="6000" b="0" cap="none" baseline="0">
                <a:solidFill>
                  <a:srgbClr val="0070C0"/>
                </a:solidFill>
              </a:defRPr>
            </a:lvl1pPr>
          </a:lstStyle>
          <a:p>
            <a:r>
              <a:rPr lang="en-US" dirty="0"/>
              <a:t>Click to edit Master title style</a:t>
            </a:r>
            <a:endParaRPr dirty="0"/>
          </a:p>
        </p:txBody>
      </p:sp>
      <p:sp>
        <p:nvSpPr>
          <p:cNvPr id="3" name="Text Placeholder 2"/>
          <p:cNvSpPr>
            <a:spLocks noGrp="1"/>
          </p:cNvSpPr>
          <p:nvPr>
            <p:ph type="body" idx="1"/>
          </p:nvPr>
        </p:nvSpPr>
        <p:spPr>
          <a:xfrm>
            <a:off x="1828324" y="4084264"/>
            <a:ext cx="9141619" cy="933297"/>
          </a:xfrm>
        </p:spPr>
        <p:txBody>
          <a:bodyPr anchor="t">
            <a:normAutofit/>
          </a:bodyPr>
          <a:lstStyle>
            <a:lvl1pPr marL="0" indent="0">
              <a:buNone/>
              <a:defRPr sz="2800">
                <a:solidFill>
                  <a:srgbClr val="00B0F0"/>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dirty="0"/>
              <a:t>Click to edit Master text styles</a:t>
            </a:r>
          </a:p>
        </p:txBody>
      </p:sp>
      <p:sp>
        <p:nvSpPr>
          <p:cNvPr id="16" name="Rectangle 15"/>
          <p:cNvSpPr/>
          <p:nvPr userDrawn="1"/>
        </p:nvSpPr>
        <p:spPr>
          <a:xfrm>
            <a:off x="-1" y="6448425"/>
            <a:ext cx="12188825" cy="1809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Footer Placeholder 4"/>
          <p:cNvSpPr>
            <a:spLocks noGrp="1"/>
          </p:cNvSpPr>
          <p:nvPr>
            <p:ph type="ftr" sz="quarter" idx="3"/>
          </p:nvPr>
        </p:nvSpPr>
        <p:spPr>
          <a:xfrm>
            <a:off x="1218883" y="6448425"/>
            <a:ext cx="8288401" cy="180976"/>
          </a:xfrm>
          <a:prstGeom prst="rect">
            <a:avLst/>
          </a:prstGeom>
        </p:spPr>
        <p:txBody>
          <a:bodyPr vert="horz" lIns="121899" tIns="60949" rIns="121899" bIns="60949" rtlCol="0" anchor="ctr"/>
          <a:lstStyle>
            <a:lvl1pPr algn="l">
              <a:defRPr sz="1000">
                <a:solidFill>
                  <a:schemeClr val="bg1"/>
                </a:solidFill>
              </a:defRPr>
            </a:lvl1pPr>
          </a:lstStyle>
          <a:p>
            <a:r>
              <a:rPr lang="el-GR"/>
              <a:t>Περίοδος Αξιολόγησης: 2018-2021</a:t>
            </a:r>
            <a:endParaRPr lang="en-US" dirty="0"/>
          </a:p>
        </p:txBody>
      </p:sp>
      <p:sp>
        <p:nvSpPr>
          <p:cNvPr id="18" name="Date Placeholder 3"/>
          <p:cNvSpPr>
            <a:spLocks noGrp="1"/>
          </p:cNvSpPr>
          <p:nvPr>
            <p:ph type="dt" sz="half" idx="2"/>
          </p:nvPr>
        </p:nvSpPr>
        <p:spPr>
          <a:xfrm>
            <a:off x="9547913" y="6448425"/>
            <a:ext cx="1422030" cy="180976"/>
          </a:xfrm>
          <a:prstGeom prst="rect">
            <a:avLst/>
          </a:prstGeom>
        </p:spPr>
        <p:txBody>
          <a:bodyPr vert="horz" lIns="121899" tIns="60949" rIns="121899" bIns="60949" rtlCol="0" anchor="ctr"/>
          <a:lstStyle>
            <a:lvl1pPr algn="r">
              <a:defRPr sz="1000">
                <a:solidFill>
                  <a:schemeClr val="bg1"/>
                </a:solidFill>
              </a:defRPr>
            </a:lvl1pPr>
          </a:lstStyle>
          <a:p>
            <a:r>
              <a:rPr lang="el-GR"/>
              <a:t>Θεσσαλονίκη 20-22/06/2022</a:t>
            </a:r>
            <a:endParaRPr lang="en-US" dirty="0"/>
          </a:p>
        </p:txBody>
      </p:sp>
      <p:sp>
        <p:nvSpPr>
          <p:cNvPr id="19" name="Slide Number Placeholder 5"/>
          <p:cNvSpPr>
            <a:spLocks noGrp="1"/>
          </p:cNvSpPr>
          <p:nvPr>
            <p:ph type="sldNum" sz="quarter" idx="4"/>
          </p:nvPr>
        </p:nvSpPr>
        <p:spPr>
          <a:xfrm>
            <a:off x="11071516" y="6448425"/>
            <a:ext cx="812588" cy="180976"/>
          </a:xfrm>
          <a:prstGeom prst="rect">
            <a:avLst/>
          </a:prstGeom>
        </p:spPr>
        <p:txBody>
          <a:bodyPr vert="horz" lIns="121899" tIns="60949" rIns="121899" bIns="60949" rtlCol="0" anchor="ctr"/>
          <a:lstStyle>
            <a:lvl1pPr algn="r">
              <a:defRPr sz="1000">
                <a:solidFill>
                  <a:schemeClr val="bg1"/>
                </a:solidFill>
              </a:defRPr>
            </a:lvl1pPr>
          </a:lstStyle>
          <a:p>
            <a:fld id="{34C99D79-8A4B-4031-B1E0-AF26F8EDF2BC}" type="slidenum">
              <a:rPr lang="el-GR" smtClean="0"/>
              <a:pPr/>
              <a:t>‹#›</a:t>
            </a:fld>
            <a:endParaRPr lang="el-GR" dirty="0"/>
          </a:p>
        </p:txBody>
      </p:sp>
    </p:spTree>
    <p:extLst>
      <p:ext uri="{BB962C8B-B14F-4D97-AF65-F5344CB8AC3E}">
        <p14:creationId xmlns:p14="http://schemas.microsoft.com/office/powerpoint/2010/main" val="14356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5860" y="152400"/>
            <a:ext cx="9751060" cy="1295400"/>
          </a:xfrm>
        </p:spPr>
        <p:txBody>
          <a:bodyPr/>
          <a:lstStyle/>
          <a:p>
            <a:r>
              <a:rPr lang="en-US"/>
              <a:t>Click to edit Master title style</a:t>
            </a:r>
            <a:endParaRPr/>
          </a:p>
        </p:txBody>
      </p:sp>
      <p:sp>
        <p:nvSpPr>
          <p:cNvPr id="3" name="Content Placeholder 2"/>
          <p:cNvSpPr>
            <a:spLocks noGrp="1"/>
          </p:cNvSpPr>
          <p:nvPr>
            <p:ph sz="half" idx="1"/>
          </p:nvPr>
        </p:nvSpPr>
        <p:spPr>
          <a:xfrm>
            <a:off x="1141412" y="1600200"/>
            <a:ext cx="487553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094412" y="1600200"/>
            <a:ext cx="487553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29779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5860" y="152400"/>
            <a:ext cx="9751060" cy="12954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41412" y="1524000"/>
            <a:ext cx="4875530" cy="816429"/>
          </a:xfrm>
        </p:spPr>
        <p:txBody>
          <a:bodyPr anchor="ctr">
            <a:normAutofit/>
          </a:bodyPr>
          <a:lstStyle>
            <a:lvl1pPr marL="0" indent="0">
              <a:buNone/>
              <a:defRPr sz="2800" b="0">
                <a:solidFill>
                  <a:srgbClr val="00B0F0"/>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4" name="Content Placeholder 3"/>
          <p:cNvSpPr>
            <a:spLocks noGrp="1"/>
          </p:cNvSpPr>
          <p:nvPr>
            <p:ph sz="half" idx="2"/>
          </p:nvPr>
        </p:nvSpPr>
        <p:spPr>
          <a:xfrm>
            <a:off x="1141412" y="2413000"/>
            <a:ext cx="487553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094412" y="1524000"/>
            <a:ext cx="4875530" cy="816429"/>
          </a:xfrm>
        </p:spPr>
        <p:txBody>
          <a:bodyPr anchor="ctr">
            <a:normAutofit/>
          </a:bodyPr>
          <a:lstStyle>
            <a:lvl1pPr marL="0" indent="0">
              <a:buNone/>
              <a:defRPr sz="2800" b="0">
                <a:solidFill>
                  <a:srgbClr val="00B0F0"/>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094412" y="2413000"/>
            <a:ext cx="487553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8703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6094412" y="3789040"/>
            <a:ext cx="5943598" cy="3005958"/>
          </a:xfrm>
          <a:prstGeom prst="rect">
            <a:avLst/>
          </a:prstGeom>
        </p:spPr>
      </p:pic>
      <p:sp>
        <p:nvSpPr>
          <p:cNvPr id="12" name="Rectangle 11"/>
          <p:cNvSpPr/>
          <p:nvPr userDrawn="1"/>
        </p:nvSpPr>
        <p:spPr>
          <a:xfrm>
            <a:off x="-1" y="6448425"/>
            <a:ext cx="12188825" cy="1809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Placeholder 1"/>
          <p:cNvSpPr>
            <a:spLocks noGrp="1"/>
          </p:cNvSpPr>
          <p:nvPr>
            <p:ph type="title"/>
          </p:nvPr>
        </p:nvSpPr>
        <p:spPr>
          <a:xfrm>
            <a:off x="1218883" y="152400"/>
            <a:ext cx="9751060" cy="1295400"/>
          </a:xfrm>
          <a:prstGeom prst="rect">
            <a:avLst/>
          </a:prstGeom>
        </p:spPr>
        <p:txBody>
          <a:bodyPr vert="horz" lIns="121899" tIns="60949" rIns="121899" bIns="60949"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1218883" y="1600200"/>
            <a:ext cx="9751060" cy="4572000"/>
          </a:xfrm>
          <a:prstGeom prst="rect">
            <a:avLst/>
          </a:prstGeom>
        </p:spPr>
        <p:txBody>
          <a:bodyPr vert="horz" lIns="121899" tIns="60949" rIns="121899" bIns="6094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3"/>
          </p:nvPr>
        </p:nvSpPr>
        <p:spPr>
          <a:xfrm>
            <a:off x="1218883" y="6448425"/>
            <a:ext cx="8288401" cy="180976"/>
          </a:xfrm>
          <a:prstGeom prst="rect">
            <a:avLst/>
          </a:prstGeom>
        </p:spPr>
        <p:txBody>
          <a:bodyPr vert="horz" lIns="121899" tIns="60949" rIns="121899" bIns="60949" rtlCol="0" anchor="ctr"/>
          <a:lstStyle>
            <a:lvl1pPr algn="l">
              <a:defRPr sz="1000">
                <a:solidFill>
                  <a:schemeClr val="bg1"/>
                </a:solidFill>
              </a:defRPr>
            </a:lvl1pPr>
          </a:lstStyle>
          <a:p>
            <a:r>
              <a:rPr lang="el-GR"/>
              <a:t>Περίοδος Αξιολόγησης: 2018-2021</a:t>
            </a:r>
            <a:endParaRPr lang="en-US" dirty="0"/>
          </a:p>
        </p:txBody>
      </p:sp>
      <p:sp>
        <p:nvSpPr>
          <p:cNvPr id="4" name="Date Placeholder 3"/>
          <p:cNvSpPr>
            <a:spLocks noGrp="1"/>
          </p:cNvSpPr>
          <p:nvPr>
            <p:ph type="dt" sz="half" idx="2"/>
          </p:nvPr>
        </p:nvSpPr>
        <p:spPr>
          <a:xfrm>
            <a:off x="9547913" y="6448425"/>
            <a:ext cx="1422030" cy="180976"/>
          </a:xfrm>
          <a:prstGeom prst="rect">
            <a:avLst/>
          </a:prstGeom>
        </p:spPr>
        <p:txBody>
          <a:bodyPr vert="horz" lIns="121899" tIns="60949" rIns="121899" bIns="60949" rtlCol="0" anchor="ctr"/>
          <a:lstStyle>
            <a:lvl1pPr algn="r">
              <a:defRPr sz="1000">
                <a:solidFill>
                  <a:schemeClr val="bg1"/>
                </a:solidFill>
              </a:defRPr>
            </a:lvl1pPr>
          </a:lstStyle>
          <a:p>
            <a:r>
              <a:rPr lang="el-GR"/>
              <a:t>Θεσσαλονίκη 20-22/06/2022</a:t>
            </a:r>
            <a:endParaRPr lang="en-US" dirty="0"/>
          </a:p>
        </p:txBody>
      </p:sp>
      <p:sp>
        <p:nvSpPr>
          <p:cNvPr id="6" name="Slide Number Placeholder 5"/>
          <p:cNvSpPr>
            <a:spLocks noGrp="1"/>
          </p:cNvSpPr>
          <p:nvPr>
            <p:ph type="sldNum" sz="quarter" idx="4"/>
          </p:nvPr>
        </p:nvSpPr>
        <p:spPr>
          <a:xfrm>
            <a:off x="11071516" y="6448425"/>
            <a:ext cx="812588" cy="180976"/>
          </a:xfrm>
          <a:prstGeom prst="rect">
            <a:avLst/>
          </a:prstGeom>
        </p:spPr>
        <p:txBody>
          <a:bodyPr vert="horz" lIns="121899" tIns="60949" rIns="121899" bIns="60949" rtlCol="0" anchor="ctr"/>
          <a:lstStyle>
            <a:lvl1pPr algn="r">
              <a:defRPr sz="1000">
                <a:solidFill>
                  <a:schemeClr val="bg1"/>
                </a:solidFill>
              </a:defRPr>
            </a:lvl1pPr>
          </a:lstStyle>
          <a:p>
            <a:fld id="{34C99D79-8A4B-4031-B1E0-AF26F8EDF2BC}" type="slidenum">
              <a:rPr lang="el-GR" smtClean="0"/>
              <a:pPr/>
              <a:t>‹#›</a:t>
            </a:fld>
            <a:endParaRPr lang="el-GR" dirty="0"/>
          </a:p>
        </p:txBody>
      </p:sp>
      <p:grpSp>
        <p:nvGrpSpPr>
          <p:cNvPr id="7" name="Group 6"/>
          <p:cNvGrpSpPr/>
          <p:nvPr userDrawn="1"/>
        </p:nvGrpSpPr>
        <p:grpSpPr>
          <a:xfrm>
            <a:off x="0" y="816585"/>
            <a:ext cx="1064566" cy="524183"/>
            <a:chOff x="0" y="816585"/>
            <a:chExt cx="1064566" cy="524183"/>
          </a:xfrm>
        </p:grpSpPr>
        <p:sp>
          <p:nvSpPr>
            <p:cNvPr id="20" name="Rounded Rectangle 19"/>
            <p:cNvSpPr/>
            <p:nvPr/>
          </p:nvSpPr>
          <p:spPr>
            <a:xfrm>
              <a:off x="542124" y="816585"/>
              <a:ext cx="295704" cy="52418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2" name="Rounded Rectangle 21"/>
            <p:cNvSpPr/>
            <p:nvPr/>
          </p:nvSpPr>
          <p:spPr>
            <a:xfrm>
              <a:off x="197137" y="816585"/>
              <a:ext cx="295704" cy="52418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3" name="Round Same Side Corner Rectangle 22"/>
            <p:cNvSpPr/>
            <p:nvPr/>
          </p:nvSpPr>
          <p:spPr>
            <a:xfrm rot="5400000">
              <a:off x="-188165" y="1004750"/>
              <a:ext cx="524183" cy="147853"/>
            </a:xfrm>
            <a:prstGeom prst="round2SameRect">
              <a:avLst>
                <a:gd name="adj1" fmla="val 29167"/>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5" name="Picture 14"/>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542124" y="816586"/>
              <a:ext cx="522442" cy="524180"/>
            </a:xfrm>
            <a:prstGeom prst="rect">
              <a:avLst/>
            </a:prstGeom>
          </p:spPr>
        </p:pic>
      </p:grpSp>
    </p:spTree>
    <p:extLst>
      <p:ext uri="{BB962C8B-B14F-4D97-AF65-F5344CB8AC3E}">
        <p14:creationId xmlns:p14="http://schemas.microsoft.com/office/powerpoint/2010/main" val="178268266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9" r:id="rId4"/>
    <p:sldLayoutId id="2147483662" r:id="rId5"/>
    <p:sldLayoutId id="2147483650" r:id="rId6"/>
    <p:sldLayoutId id="2147483651" r:id="rId7"/>
    <p:sldLayoutId id="2147483652" r:id="rId8"/>
    <p:sldLayoutId id="2147483653" r:id="rId9"/>
    <p:sldLayoutId id="2147483654" r:id="rId10"/>
    <p:sldLayoutId id="2147483656" r:id="rId11"/>
    <p:sldLayoutId id="214748365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1218987" rtl="0" eaLnBrk="1" latinLnBrk="0" hangingPunct="1">
        <a:spcBef>
          <a:spcPct val="0"/>
        </a:spcBef>
        <a:buNone/>
        <a:defRPr sz="3600" kern="1200">
          <a:solidFill>
            <a:srgbClr val="0070C0"/>
          </a:solidFill>
          <a:latin typeface="+mj-lt"/>
          <a:ea typeface="+mj-ea"/>
          <a:cs typeface="+mj-cs"/>
        </a:defRPr>
      </a:lvl1pPr>
    </p:titleStyle>
    <p:body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ibenekos@certh.g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www.hit.certh.g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emf"/><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18.png"/><Relationship Id="rId16"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emf"/><Relationship Id="rId9" Type="http://schemas.openxmlformats.org/officeDocument/2006/relationships/image" Target="../media/image50.png"/><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5" Type="http://schemas.openxmlformats.org/officeDocument/2006/relationships/image" Target="../media/image60.jpeg"/><Relationship Id="rId4" Type="http://schemas.openxmlformats.org/officeDocument/2006/relationships/image" Target="../media/image44.emf"/></Relationships>
</file>

<file path=ppt/slides/_rels/slide1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00302310498486" TargetMode="External"/><Relationship Id="rId2" Type="http://schemas.openxmlformats.org/officeDocument/2006/relationships/hyperlink" Target="mailto:vkappatos@certh.gr" TargetMode="Externa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6782" y="2204864"/>
            <a:ext cx="11344903" cy="1007073"/>
          </a:xfrm>
        </p:spPr>
        <p:txBody>
          <a:bodyPr/>
          <a:lstStyle/>
          <a:p>
            <a:pPr algn="ctr"/>
            <a:br>
              <a:rPr lang="en-US" sz="3600" b="1" i="1" dirty="0"/>
            </a:br>
            <a:br>
              <a:rPr lang="en-US" sz="3600" b="1" i="1" dirty="0"/>
            </a:br>
            <a:r>
              <a:rPr lang="en-US" sz="3600" b="1" i="1" dirty="0"/>
              <a:t>Artificial Intelligence for Applied Research</a:t>
            </a:r>
            <a:br>
              <a:rPr lang="en-US" sz="3600" b="1" i="1" dirty="0"/>
            </a:br>
            <a:r>
              <a:rPr lang="en-US" sz="3600" b="1" i="1" dirty="0"/>
              <a:t>in Civil Aviation</a:t>
            </a:r>
            <a:r>
              <a:rPr lang="en-US" sz="2800" b="1" i="1" dirty="0"/>
              <a:t> </a:t>
            </a:r>
            <a:endParaRPr lang="el-GR" sz="2800" b="1" i="1" dirty="0"/>
          </a:p>
        </p:txBody>
      </p:sp>
      <p:sp>
        <p:nvSpPr>
          <p:cNvPr id="2" name="Rectangle 2">
            <a:extLst>
              <a:ext uri="{FF2B5EF4-FFF2-40B4-BE49-F238E27FC236}">
                <a16:creationId xmlns:a16="http://schemas.microsoft.com/office/drawing/2014/main" id="{C4B679AC-D6DD-5229-6F52-69DEC106CA59}"/>
              </a:ext>
            </a:extLst>
          </p:cNvPr>
          <p:cNvSpPr>
            <a:spLocks noGrp="1"/>
          </p:cNvSpPr>
          <p:nvPr>
            <p:ph type="subTitle" idx="1"/>
          </p:nvPr>
        </p:nvSpPr>
        <p:spPr>
          <a:xfrm>
            <a:off x="189756" y="3790080"/>
            <a:ext cx="11521280" cy="3067920"/>
          </a:xfrm>
          <a:noFill/>
        </p:spPr>
        <p:txBody>
          <a:bodyPr>
            <a:normAutofit lnSpcReduction="10000"/>
          </a:bodyPr>
          <a:lstStyle/>
          <a:p>
            <a:pPr marL="63500">
              <a:spcBef>
                <a:spcPts val="0"/>
              </a:spcBef>
              <a:defRPr/>
            </a:pPr>
            <a:r>
              <a:rPr lang="en-US" sz="2100" b="1" dirty="0">
                <a:solidFill>
                  <a:schemeClr val="tx1">
                    <a:lumMod val="50000"/>
                    <a:lumOff val="50000"/>
                  </a:schemeClr>
                </a:solidFill>
                <a:effectLst>
                  <a:outerShdw blurRad="38100" dist="38100" dir="2700000" algn="tl">
                    <a:srgbClr val="C0C0C0"/>
                  </a:outerShdw>
                </a:effectLst>
              </a:rPr>
              <a:t>Dr Vassilis Kappatos</a:t>
            </a:r>
          </a:p>
          <a:p>
            <a:pPr marL="63500">
              <a:spcBef>
                <a:spcPts val="0"/>
              </a:spcBef>
              <a:defRPr/>
            </a:pPr>
            <a:r>
              <a:rPr lang="el-GR" sz="1400" i="1" dirty="0">
                <a:solidFill>
                  <a:schemeClr val="bg1">
                    <a:lumMod val="50000"/>
                  </a:schemeClr>
                </a:solidFill>
                <a:effectLst/>
              </a:rPr>
              <a:t> </a:t>
            </a:r>
            <a:r>
              <a:rPr lang="en-GB" sz="1400" i="1" dirty="0">
                <a:solidFill>
                  <a:schemeClr val="bg1">
                    <a:lumMod val="50000"/>
                  </a:schemeClr>
                </a:solidFill>
                <a:effectLst/>
              </a:rPr>
              <a:t>PhD, MEng, CEng, </a:t>
            </a:r>
            <a:r>
              <a:rPr lang="en-GB" sz="1400" i="1" dirty="0" err="1">
                <a:solidFill>
                  <a:schemeClr val="bg1">
                    <a:lumMod val="50000"/>
                  </a:schemeClr>
                </a:solidFill>
                <a:effectLst/>
              </a:rPr>
              <a:t>FWeldl</a:t>
            </a:r>
            <a:r>
              <a:rPr lang="en-GB" sz="1400" i="1" dirty="0">
                <a:solidFill>
                  <a:schemeClr val="bg1">
                    <a:lumMod val="50000"/>
                  </a:schemeClr>
                </a:solidFill>
                <a:effectLst/>
              </a:rPr>
              <a:t>, MIEEE, MISCM</a:t>
            </a:r>
          </a:p>
          <a:p>
            <a:pPr marL="0" marR="0">
              <a:spcBef>
                <a:spcPts val="0"/>
              </a:spcBef>
              <a:spcAft>
                <a:spcPts val="0"/>
              </a:spcAft>
            </a:pPr>
            <a:r>
              <a:rPr lang="en-GB" sz="1800" i="1" dirty="0">
                <a:solidFill>
                  <a:schemeClr val="bg1">
                    <a:lumMod val="50000"/>
                  </a:schemeClr>
                </a:solidFill>
                <a:effectLst/>
              </a:rPr>
              <a:t> </a:t>
            </a:r>
          </a:p>
          <a:p>
            <a:pPr>
              <a:spcBef>
                <a:spcPts val="0"/>
              </a:spcBef>
            </a:pPr>
            <a:r>
              <a:rPr lang="en-US" sz="1500" kern="100" dirty="0">
                <a:solidFill>
                  <a:srgbClr val="000000"/>
                </a:solidFill>
                <a:cs typeface="Calibri" panose="020F0502020204030204" pitchFamily="34" charset="0"/>
              </a:rPr>
              <a:t>Research Director,</a:t>
            </a:r>
          </a:p>
          <a:p>
            <a:pPr marL="0" marR="0">
              <a:spcBef>
                <a:spcPts val="0"/>
              </a:spcBef>
              <a:spcAft>
                <a:spcPts val="0"/>
              </a:spcAft>
            </a:pPr>
            <a:r>
              <a:rPr lang="en-US" sz="1500" kern="100" dirty="0">
                <a:solidFill>
                  <a:srgbClr val="000000"/>
                </a:solidFill>
                <a:cs typeface="Calibri" panose="020F0502020204030204" pitchFamily="34" charset="0"/>
              </a:rPr>
              <a:t>Head of Sector C: Non-land Transport, Environmental and Economic Issues</a:t>
            </a:r>
          </a:p>
          <a:p>
            <a:pPr marL="0" marR="0">
              <a:spcBef>
                <a:spcPts val="0"/>
              </a:spcBef>
              <a:spcAft>
                <a:spcPts val="0"/>
              </a:spcAft>
            </a:pPr>
            <a:r>
              <a:rPr lang="en-US" sz="1500" kern="100" dirty="0">
                <a:solidFill>
                  <a:srgbClr val="000000"/>
                </a:solidFill>
                <a:cs typeface="Calibri" panose="020F0502020204030204" pitchFamily="34" charset="0"/>
              </a:rPr>
              <a:t>Head of </a:t>
            </a:r>
            <a:r>
              <a:rPr lang="en-US" sz="1500" kern="100" dirty="0" err="1">
                <a:solidFill>
                  <a:srgbClr val="000000"/>
                </a:solidFill>
                <a:cs typeface="Calibri" panose="020F0502020204030204" pitchFamily="34" charset="0"/>
              </a:rPr>
              <a:t>Constructural</a:t>
            </a:r>
            <a:r>
              <a:rPr lang="en-US" sz="1500" kern="100" dirty="0">
                <a:solidFill>
                  <a:srgbClr val="000000"/>
                </a:solidFill>
                <a:cs typeface="Calibri" panose="020F0502020204030204" pitchFamily="34" charset="0"/>
              </a:rPr>
              <a:t> and Infrastructure Research in Maritime and Air Transport Lab</a:t>
            </a:r>
          </a:p>
          <a:p>
            <a:pPr marL="0" marR="0">
              <a:spcBef>
                <a:spcPts val="0"/>
              </a:spcBef>
              <a:spcAft>
                <a:spcPts val="0"/>
              </a:spcAft>
            </a:pPr>
            <a:r>
              <a:rPr lang="en-US" sz="1500" kern="100" dirty="0">
                <a:solidFill>
                  <a:srgbClr val="000000"/>
                </a:solidFill>
                <a:cs typeface="Calibri" panose="020F0502020204030204" pitchFamily="34" charset="0"/>
              </a:rPr>
              <a:t>Hellenic Institute of Transport (HIT),  Center for Research and Technology Hellas (CERTH)</a:t>
            </a:r>
          </a:p>
          <a:p>
            <a:pPr marL="0" marR="0">
              <a:spcBef>
                <a:spcPts val="0"/>
              </a:spcBef>
              <a:spcAft>
                <a:spcPts val="0"/>
              </a:spcAft>
            </a:pPr>
            <a:endParaRPr lang="el-GR" sz="1500" kern="100" dirty="0">
              <a:solidFill>
                <a:srgbClr val="000000"/>
              </a:solidFill>
              <a:cs typeface="Calibri" panose="020F0502020204030204" pitchFamily="34" charset="0"/>
            </a:endParaRPr>
          </a:p>
          <a:p>
            <a:pPr marL="0" marR="0">
              <a:spcBef>
                <a:spcPts val="0"/>
              </a:spcBef>
              <a:spcAft>
                <a:spcPts val="0"/>
              </a:spcAft>
            </a:pPr>
            <a:r>
              <a:rPr lang="en-US" sz="1500" kern="100" dirty="0">
                <a:solidFill>
                  <a:srgbClr val="000000"/>
                </a:solidFill>
                <a:cs typeface="Calibri" panose="020F0502020204030204" pitchFamily="34" charset="0"/>
              </a:rPr>
              <a:t>President of the Hellenic Institute of Electric Vehicles (HELIEV)</a:t>
            </a:r>
            <a:endParaRPr lang="el-GR" sz="1500" kern="100" dirty="0">
              <a:solidFill>
                <a:srgbClr val="000000"/>
              </a:solidFill>
              <a:cs typeface="Calibri" panose="020F0502020204030204" pitchFamily="34" charset="0"/>
            </a:endParaRPr>
          </a:p>
          <a:p>
            <a:pPr marL="0" marR="0">
              <a:spcBef>
                <a:spcPts val="0"/>
              </a:spcBef>
              <a:spcAft>
                <a:spcPts val="0"/>
              </a:spcAft>
            </a:pPr>
            <a:endParaRPr lang="el-GR" sz="1500" kern="100" dirty="0">
              <a:solidFill>
                <a:srgbClr val="000000"/>
              </a:solidFill>
              <a:cs typeface="Calibri" panose="020F0502020204030204" pitchFamily="34" charset="0"/>
            </a:endParaRPr>
          </a:p>
          <a:p>
            <a:pPr marL="0" marR="0">
              <a:spcBef>
                <a:spcPts val="0"/>
              </a:spcBef>
              <a:spcAft>
                <a:spcPts val="0"/>
              </a:spcAft>
            </a:pPr>
            <a:r>
              <a:rPr lang="en-US" sz="1500" kern="100" dirty="0">
                <a:solidFill>
                  <a:srgbClr val="000000"/>
                </a:solidFill>
                <a:cs typeface="Calibri" panose="020F0502020204030204" pitchFamily="34" charset="0"/>
              </a:rPr>
              <a:t>Visiting Fellow</a:t>
            </a:r>
          </a:p>
          <a:p>
            <a:pPr marL="0" marR="0">
              <a:spcBef>
                <a:spcPts val="0"/>
              </a:spcBef>
              <a:spcAft>
                <a:spcPts val="0"/>
              </a:spcAft>
            </a:pPr>
            <a:r>
              <a:rPr lang="en-US" sz="1500" kern="100" dirty="0">
                <a:solidFill>
                  <a:srgbClr val="000000"/>
                </a:solidFill>
                <a:cs typeface="Calibri" panose="020F0502020204030204" pitchFamily="34" charset="0"/>
              </a:rPr>
              <a:t>School of Aerospace, Transport and Manufacturing, Cranfield University</a:t>
            </a:r>
          </a:p>
          <a:p>
            <a:pPr marL="63500">
              <a:defRPr/>
            </a:pPr>
            <a:r>
              <a:rPr lang="en-US" sz="1500" dirty="0">
                <a:effectLst>
                  <a:outerShdw blurRad="38100" dist="38100" dir="2700000" algn="tl">
                    <a:srgbClr val="C0C0C0"/>
                  </a:outerShdw>
                </a:effectLst>
                <a:hlinkClick r:id="rId3"/>
              </a:rPr>
              <a:t>vkappatos@certh.gr</a:t>
            </a:r>
            <a:r>
              <a:rPr lang="en-US" sz="1500" dirty="0">
                <a:effectLst>
                  <a:outerShdw blurRad="38100" dist="38100" dir="2700000" algn="tl">
                    <a:srgbClr val="C0C0C0"/>
                  </a:outerShdw>
                </a:effectLst>
              </a:rPr>
              <a:t> / </a:t>
            </a:r>
            <a:r>
              <a:rPr lang="en-US" sz="1500" dirty="0">
                <a:effectLst>
                  <a:outerShdw blurRad="38100" dist="38100" dir="2700000" algn="tl">
                    <a:srgbClr val="C0C0C0"/>
                  </a:outerShdw>
                </a:effectLst>
                <a:hlinkClick r:id="rId4"/>
              </a:rPr>
              <a:t>www.imet.gr</a:t>
            </a:r>
            <a:r>
              <a:rPr lang="en-US" sz="1500" dirty="0">
                <a:effectLst>
                  <a:outerShdw blurRad="38100" dist="38100" dir="2700000" algn="tl">
                    <a:srgbClr val="C0C0C0"/>
                  </a:outerShdw>
                </a:effectLst>
              </a:rPr>
              <a:t>  </a:t>
            </a:r>
          </a:p>
        </p:txBody>
      </p:sp>
      <p:pic>
        <p:nvPicPr>
          <p:cNvPr id="5" name="Picture 4">
            <a:extLst>
              <a:ext uri="{FF2B5EF4-FFF2-40B4-BE49-F238E27FC236}">
                <a16:creationId xmlns:a16="http://schemas.microsoft.com/office/drawing/2014/main" id="{97B6172A-B8CF-85A6-5BB0-00FF15E309C0}"/>
              </a:ext>
            </a:extLst>
          </p:cNvPr>
          <p:cNvPicPr>
            <a:picLocks/>
          </p:cNvPicPr>
          <p:nvPr/>
        </p:nvPicPr>
        <p:blipFill rotWithShape="1">
          <a:blip r:embed="rId5"/>
          <a:srcRect t="1772" b="65585"/>
          <a:stretch/>
        </p:blipFill>
        <p:spPr>
          <a:xfrm>
            <a:off x="449584" y="0"/>
            <a:ext cx="11317279" cy="1206550"/>
          </a:xfrm>
          <a:prstGeom prst="rect">
            <a:avLst/>
          </a:prstGeom>
        </p:spPr>
      </p:pic>
      <p:sp>
        <p:nvSpPr>
          <p:cNvPr id="8" name="Date Placeholder 3">
            <a:extLst>
              <a:ext uri="{FF2B5EF4-FFF2-40B4-BE49-F238E27FC236}">
                <a16:creationId xmlns:a16="http://schemas.microsoft.com/office/drawing/2014/main" id="{F2F397B4-2324-D859-7488-DF557B0702EA}"/>
              </a:ext>
            </a:extLst>
          </p:cNvPr>
          <p:cNvSpPr txBox="1">
            <a:spLocks/>
          </p:cNvSpPr>
          <p:nvPr/>
        </p:nvSpPr>
        <p:spPr>
          <a:xfrm>
            <a:off x="8758708" y="6415106"/>
            <a:ext cx="3934173" cy="432048"/>
          </a:xfrm>
          <a:prstGeom prst="rect">
            <a:avLst/>
          </a:prstGeom>
        </p:spPr>
        <p:txBody>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600" b="1" dirty="0" err="1">
                <a:effectLst>
                  <a:outerShdw blurRad="38100" dist="38100" dir="2700000" algn="tl">
                    <a:srgbClr val="000000">
                      <a:alpha val="43137"/>
                    </a:srgbClr>
                  </a:outerShdw>
                </a:effectLst>
              </a:rPr>
              <a:t>Larnaca</a:t>
            </a:r>
            <a:r>
              <a:rPr lang="en-US" sz="1600" b="1" dirty="0">
                <a:effectLst>
                  <a:outerShdw blurRad="38100" dist="38100" dir="2700000" algn="tl">
                    <a:srgbClr val="000000">
                      <a:alpha val="43137"/>
                    </a:srgbClr>
                  </a:outerShdw>
                </a:effectLst>
              </a:rPr>
              <a:t>, Cyprus 30</a:t>
            </a:r>
            <a:r>
              <a:rPr lang="en-US" sz="1600" b="1" baseline="30000" dirty="0">
                <a:effectLst>
                  <a:outerShdw blurRad="38100" dist="38100" dir="2700000" algn="tl">
                    <a:srgbClr val="000000">
                      <a:alpha val="43137"/>
                    </a:srgbClr>
                  </a:outerShdw>
                </a:effectLst>
              </a:rPr>
              <a:t>th</a:t>
            </a:r>
            <a:r>
              <a:rPr lang="en-US" sz="1600" b="1" dirty="0">
                <a:effectLst>
                  <a:outerShdw blurRad="38100" dist="38100" dir="2700000" algn="tl">
                    <a:srgbClr val="000000">
                      <a:alpha val="43137"/>
                    </a:srgbClr>
                  </a:outerShdw>
                </a:effectLst>
              </a:rPr>
              <a:t> of May 2024</a:t>
            </a:r>
            <a:r>
              <a:rPr lang="el-GR" sz="1600" b="1" dirty="0">
                <a:effectLst>
                  <a:outerShdw blurRad="38100" dist="38100" dir="2700000" algn="tl">
                    <a:srgbClr val="000000">
                      <a:alpha val="43137"/>
                    </a:srgbClr>
                  </a:outerShdw>
                </a:effectLst>
              </a:rPr>
              <a:t> </a:t>
            </a:r>
            <a:endParaRPr lang="en-US"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374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C950C7-B15E-D023-7DC8-0CDF65D98D86}"/>
              </a:ext>
            </a:extLst>
          </p:cNvPr>
          <p:cNvSpPr txBox="1"/>
          <p:nvPr/>
        </p:nvSpPr>
        <p:spPr>
          <a:xfrm>
            <a:off x="6310436" y="1587842"/>
            <a:ext cx="5801328" cy="923330"/>
          </a:xfrm>
          <a:prstGeom prst="rect">
            <a:avLst/>
          </a:prstGeom>
          <a:noFill/>
        </p:spPr>
        <p:txBody>
          <a:bodyPr wrap="square">
            <a:spAutoFit/>
          </a:bodyPr>
          <a:lstStyle/>
          <a:p>
            <a:pPr algn="just">
              <a:buClr>
                <a:srgbClr val="000000"/>
              </a:buClr>
              <a:buSzPts val="1100"/>
            </a:pPr>
            <a:r>
              <a:rPr lang="en-US" sz="1800" dirty="0">
                <a:solidFill>
                  <a:srgbClr val="222222"/>
                </a:solidFill>
                <a:cs typeface="Arial"/>
                <a:sym typeface="Arial"/>
              </a:rPr>
              <a:t>To address this problem, the assistant uses a real-time routing recommendation system powered by machine learning to aid passengers in avoiding overcrowded areas.</a:t>
            </a:r>
          </a:p>
        </p:txBody>
      </p:sp>
      <p:pic>
        <p:nvPicPr>
          <p:cNvPr id="8" name="Google Shape;142;g28f0d9395b6_1_22">
            <a:extLst>
              <a:ext uri="{FF2B5EF4-FFF2-40B4-BE49-F238E27FC236}">
                <a16:creationId xmlns:a16="http://schemas.microsoft.com/office/drawing/2014/main" id="{A89E75B6-3D0D-F69F-B204-679D0C6BF24F}"/>
              </a:ext>
            </a:extLst>
          </p:cNvPr>
          <p:cNvPicPr preferRelativeResize="0"/>
          <p:nvPr/>
        </p:nvPicPr>
        <p:blipFill rotWithShape="1">
          <a:blip r:embed="rId3">
            <a:alphaModFix/>
          </a:blip>
          <a:srcRect l="17088" r="19890"/>
          <a:stretch/>
        </p:blipFill>
        <p:spPr>
          <a:xfrm>
            <a:off x="1269876" y="931094"/>
            <a:ext cx="4443481" cy="2912484"/>
          </a:xfrm>
          <a:prstGeom prst="rect">
            <a:avLst/>
          </a:prstGeom>
          <a:noFill/>
          <a:ln>
            <a:noFill/>
          </a:ln>
        </p:spPr>
      </p:pic>
      <p:sp>
        <p:nvSpPr>
          <p:cNvPr id="10" name="TextBox 9">
            <a:extLst>
              <a:ext uri="{FF2B5EF4-FFF2-40B4-BE49-F238E27FC236}">
                <a16:creationId xmlns:a16="http://schemas.microsoft.com/office/drawing/2014/main" id="{A8643DB6-CD20-1F6F-9784-9C6D61066307}"/>
              </a:ext>
            </a:extLst>
          </p:cNvPr>
          <p:cNvSpPr txBox="1"/>
          <p:nvPr/>
        </p:nvSpPr>
        <p:spPr>
          <a:xfrm>
            <a:off x="6310436" y="980728"/>
            <a:ext cx="6096000" cy="584775"/>
          </a:xfrm>
          <a:prstGeom prst="rect">
            <a:avLst/>
          </a:prstGeom>
          <a:noFill/>
        </p:spPr>
        <p:txBody>
          <a:bodyPr wrap="square">
            <a:spAutoFit/>
          </a:bodyPr>
          <a:lstStyle/>
          <a:p>
            <a:r>
              <a:rPr lang="en-US" sz="3200" b="1" i="1" dirty="0">
                <a:solidFill>
                  <a:schemeClr val="accent2">
                    <a:lumMod val="60000"/>
                    <a:lumOff val="40000"/>
                  </a:schemeClr>
                </a:solidFill>
                <a:cs typeface="Arial"/>
              </a:rPr>
              <a:t>Smart Routing</a:t>
            </a:r>
          </a:p>
        </p:txBody>
      </p:sp>
      <p:pic>
        <p:nvPicPr>
          <p:cNvPr id="2" name="Google Shape;151;g28f0d9395b6_1_30">
            <a:extLst>
              <a:ext uri="{FF2B5EF4-FFF2-40B4-BE49-F238E27FC236}">
                <a16:creationId xmlns:a16="http://schemas.microsoft.com/office/drawing/2014/main" id="{B0F99F09-D7A7-7922-429F-0006810C240C}"/>
              </a:ext>
            </a:extLst>
          </p:cNvPr>
          <p:cNvPicPr preferRelativeResize="0"/>
          <p:nvPr/>
        </p:nvPicPr>
        <p:blipFill>
          <a:blip r:embed="rId4">
            <a:alphaModFix/>
          </a:blip>
          <a:stretch>
            <a:fillRect/>
          </a:stretch>
        </p:blipFill>
        <p:spPr>
          <a:xfrm>
            <a:off x="5878389" y="3065170"/>
            <a:ext cx="6233375" cy="3316158"/>
          </a:xfrm>
          <a:prstGeom prst="rect">
            <a:avLst/>
          </a:prstGeom>
          <a:noFill/>
          <a:ln>
            <a:noFill/>
          </a:ln>
        </p:spPr>
      </p:pic>
      <p:sp>
        <p:nvSpPr>
          <p:cNvPr id="3" name="TextBox 2">
            <a:extLst>
              <a:ext uri="{FF2B5EF4-FFF2-40B4-BE49-F238E27FC236}">
                <a16:creationId xmlns:a16="http://schemas.microsoft.com/office/drawing/2014/main" id="{B0228E58-9D13-CB80-13BD-08957AE6DA53}"/>
              </a:ext>
            </a:extLst>
          </p:cNvPr>
          <p:cNvSpPr txBox="1"/>
          <p:nvPr/>
        </p:nvSpPr>
        <p:spPr>
          <a:xfrm>
            <a:off x="221077" y="4581128"/>
            <a:ext cx="6233375" cy="646331"/>
          </a:xfrm>
          <a:prstGeom prst="rect">
            <a:avLst/>
          </a:prstGeom>
          <a:noFill/>
        </p:spPr>
        <p:txBody>
          <a:bodyPr wrap="square">
            <a:spAutoFit/>
          </a:bodyPr>
          <a:lstStyle/>
          <a:p>
            <a:pPr algn="just">
              <a:buClr>
                <a:srgbClr val="000000"/>
              </a:buClr>
              <a:buSzPts val="1100"/>
            </a:pPr>
            <a:r>
              <a:rPr lang="en-US" sz="1800" dirty="0">
                <a:solidFill>
                  <a:srgbClr val="222222"/>
                </a:solidFill>
                <a:cs typeface="Arial"/>
                <a:sym typeface="Arial"/>
              </a:rPr>
              <a:t>The passengers can simply download an app on their smartphones, and use it to customize their experience.</a:t>
            </a:r>
          </a:p>
        </p:txBody>
      </p:sp>
      <p:sp>
        <p:nvSpPr>
          <p:cNvPr id="4" name="TextBox 3">
            <a:extLst>
              <a:ext uri="{FF2B5EF4-FFF2-40B4-BE49-F238E27FC236}">
                <a16:creationId xmlns:a16="http://schemas.microsoft.com/office/drawing/2014/main" id="{EB752A8F-E90A-F939-27E2-16C2341BF341}"/>
              </a:ext>
            </a:extLst>
          </p:cNvPr>
          <p:cNvSpPr txBox="1"/>
          <p:nvPr/>
        </p:nvSpPr>
        <p:spPr>
          <a:xfrm>
            <a:off x="2422045" y="3945966"/>
            <a:ext cx="6096000" cy="584775"/>
          </a:xfrm>
          <a:prstGeom prst="rect">
            <a:avLst/>
          </a:prstGeom>
          <a:noFill/>
        </p:spPr>
        <p:txBody>
          <a:bodyPr wrap="square">
            <a:spAutoFit/>
          </a:bodyPr>
          <a:lstStyle/>
          <a:p>
            <a:r>
              <a:rPr lang="en-US" sz="3200" b="1" i="1" dirty="0">
                <a:solidFill>
                  <a:schemeClr val="accent2">
                    <a:lumMod val="60000"/>
                    <a:lumOff val="40000"/>
                  </a:schemeClr>
                </a:solidFill>
                <a:cs typeface="Arial"/>
              </a:rPr>
              <a:t>Smartphone Apps</a:t>
            </a:r>
          </a:p>
        </p:txBody>
      </p:sp>
      <p:sp>
        <p:nvSpPr>
          <p:cNvPr id="5" name="Title 1">
            <a:extLst>
              <a:ext uri="{FF2B5EF4-FFF2-40B4-BE49-F238E27FC236}">
                <a16:creationId xmlns:a16="http://schemas.microsoft.com/office/drawing/2014/main" id="{EBB6CB1D-DC6A-D7B0-8102-89A0BF83DF5E}"/>
              </a:ext>
            </a:extLst>
          </p:cNvPr>
          <p:cNvSpPr>
            <a:spLocks noGrp="1"/>
          </p:cNvSpPr>
          <p:nvPr>
            <p:ph type="title"/>
          </p:nvPr>
        </p:nvSpPr>
        <p:spPr>
          <a:xfrm>
            <a:off x="1269876" y="222146"/>
            <a:ext cx="6679873" cy="1016516"/>
          </a:xfrm>
        </p:spPr>
        <p:txBody>
          <a:bodyPr>
            <a:normAutofit/>
          </a:bodyPr>
          <a:lstStyle/>
          <a:p>
            <a:r>
              <a:rPr lang="en-GB" b="1" dirty="0">
                <a:solidFill>
                  <a:srgbClr val="0B4696"/>
                </a:solidFill>
              </a:rPr>
              <a:t> 		       </a:t>
            </a:r>
            <a:r>
              <a:rPr lang="en-GB" b="1" i="1" dirty="0"/>
              <a:t>HAIKU project</a:t>
            </a:r>
            <a:br>
              <a:rPr lang="en-GB" dirty="0">
                <a:solidFill>
                  <a:schemeClr val="accent1">
                    <a:lumMod val="75000"/>
                  </a:schemeClr>
                </a:solidFill>
              </a:rPr>
            </a:br>
            <a:endParaRPr lang="en-GB" sz="1800" b="1" dirty="0">
              <a:solidFill>
                <a:schemeClr val="accent1">
                  <a:lumMod val="75000"/>
                </a:schemeClr>
              </a:solidFill>
            </a:endParaRPr>
          </a:p>
        </p:txBody>
      </p:sp>
    </p:spTree>
    <p:extLst>
      <p:ext uri="{BB962C8B-B14F-4D97-AF65-F5344CB8AC3E}">
        <p14:creationId xmlns:p14="http://schemas.microsoft.com/office/powerpoint/2010/main" val="15248763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B000AF5-3E01-AA55-1D1E-159118F3A62F}"/>
              </a:ext>
            </a:extLst>
          </p:cNvPr>
          <p:cNvSpPr txBox="1"/>
          <p:nvPr/>
        </p:nvSpPr>
        <p:spPr>
          <a:xfrm>
            <a:off x="6526459" y="1556792"/>
            <a:ext cx="5400601" cy="2031325"/>
          </a:xfrm>
          <a:prstGeom prst="rect">
            <a:avLst/>
          </a:prstGeom>
          <a:noFill/>
        </p:spPr>
        <p:txBody>
          <a:bodyPr wrap="square">
            <a:spAutoFit/>
          </a:bodyPr>
          <a:lstStyle/>
          <a:p>
            <a:pPr algn="just"/>
            <a:r>
              <a:rPr lang="en" sz="1800" dirty="0">
                <a:solidFill>
                  <a:srgbClr val="222222"/>
                </a:solidFill>
                <a:highlight>
                  <a:srgbClr val="FFFFFF"/>
                </a:highlight>
                <a:ea typeface="Arial"/>
                <a:cs typeface="Arial"/>
                <a:sym typeface="Arial"/>
              </a:rPr>
              <a:t>The passengers open the COVAID app that is going to support his journey through all airport areas, from check-in to the gate, offering a personalised experience. The passengers set their preferences and intentions, such as going to the closest restroom, getting a coffee or relaxing in the lounge next to the gate.</a:t>
            </a:r>
            <a:endParaRPr lang="en-US" sz="1800" dirty="0"/>
          </a:p>
        </p:txBody>
      </p:sp>
      <p:pic>
        <p:nvPicPr>
          <p:cNvPr id="8" name="Google Shape;187;g2a13064086c_0_15">
            <a:extLst>
              <a:ext uri="{FF2B5EF4-FFF2-40B4-BE49-F238E27FC236}">
                <a16:creationId xmlns:a16="http://schemas.microsoft.com/office/drawing/2014/main" id="{7BD48013-3F2B-FED6-DA98-7392D0A2907A}"/>
              </a:ext>
            </a:extLst>
          </p:cNvPr>
          <p:cNvPicPr preferRelativeResize="0"/>
          <p:nvPr/>
        </p:nvPicPr>
        <p:blipFill rotWithShape="1">
          <a:blip r:embed="rId2">
            <a:alphaModFix/>
          </a:blip>
          <a:srcRect l="6135" t="13351" r="7409" b="13698"/>
          <a:stretch/>
        </p:blipFill>
        <p:spPr>
          <a:xfrm>
            <a:off x="261764" y="1341630"/>
            <a:ext cx="5832649" cy="2807450"/>
          </a:xfrm>
          <a:prstGeom prst="rect">
            <a:avLst/>
          </a:prstGeom>
          <a:noFill/>
          <a:ln>
            <a:noFill/>
          </a:ln>
        </p:spPr>
      </p:pic>
      <p:sp>
        <p:nvSpPr>
          <p:cNvPr id="12" name="TextBox 11">
            <a:extLst>
              <a:ext uri="{FF2B5EF4-FFF2-40B4-BE49-F238E27FC236}">
                <a16:creationId xmlns:a16="http://schemas.microsoft.com/office/drawing/2014/main" id="{1541710F-B197-C30B-C2B1-DF71EE42F6BB}"/>
              </a:ext>
            </a:extLst>
          </p:cNvPr>
          <p:cNvSpPr txBox="1"/>
          <p:nvPr/>
        </p:nvSpPr>
        <p:spPr>
          <a:xfrm>
            <a:off x="6526460" y="972017"/>
            <a:ext cx="6096000" cy="584775"/>
          </a:xfrm>
          <a:prstGeom prst="rect">
            <a:avLst/>
          </a:prstGeom>
          <a:noFill/>
        </p:spPr>
        <p:txBody>
          <a:bodyPr wrap="square">
            <a:spAutoFit/>
          </a:bodyPr>
          <a:lstStyle/>
          <a:p>
            <a:r>
              <a:rPr lang="en-US" sz="3200" b="1" i="1" dirty="0">
                <a:solidFill>
                  <a:schemeClr val="accent2">
                    <a:lumMod val="60000"/>
                    <a:lumOff val="40000"/>
                  </a:schemeClr>
                </a:solidFill>
                <a:cs typeface="Arial"/>
              </a:rPr>
              <a:t>Personalized Airport Guide</a:t>
            </a:r>
          </a:p>
        </p:txBody>
      </p:sp>
      <p:pic>
        <p:nvPicPr>
          <p:cNvPr id="2" name="Google Shape;197;p15">
            <a:extLst>
              <a:ext uri="{FF2B5EF4-FFF2-40B4-BE49-F238E27FC236}">
                <a16:creationId xmlns:a16="http://schemas.microsoft.com/office/drawing/2014/main" id="{61CC6266-D72E-4A61-F8DE-C6174D6512E8}"/>
              </a:ext>
            </a:extLst>
          </p:cNvPr>
          <p:cNvPicPr preferRelativeResize="0"/>
          <p:nvPr/>
        </p:nvPicPr>
        <p:blipFill rotWithShape="1">
          <a:blip r:embed="rId3">
            <a:alphaModFix/>
          </a:blip>
          <a:srcRect l="6059" t="11704" r="7335" b="12041"/>
          <a:stretch/>
        </p:blipFill>
        <p:spPr>
          <a:xfrm>
            <a:off x="6238428" y="3588116"/>
            <a:ext cx="5904656" cy="2721203"/>
          </a:xfrm>
          <a:prstGeom prst="rect">
            <a:avLst/>
          </a:prstGeom>
          <a:noFill/>
          <a:ln>
            <a:noFill/>
          </a:ln>
        </p:spPr>
      </p:pic>
      <p:sp>
        <p:nvSpPr>
          <p:cNvPr id="3" name="TextBox 2">
            <a:extLst>
              <a:ext uri="{FF2B5EF4-FFF2-40B4-BE49-F238E27FC236}">
                <a16:creationId xmlns:a16="http://schemas.microsoft.com/office/drawing/2014/main" id="{F737AA0C-58F1-BCDA-5CA5-30350A937AEE}"/>
              </a:ext>
            </a:extLst>
          </p:cNvPr>
          <p:cNvSpPr txBox="1"/>
          <p:nvPr/>
        </p:nvSpPr>
        <p:spPr>
          <a:xfrm>
            <a:off x="333772" y="4340779"/>
            <a:ext cx="5544617" cy="1200329"/>
          </a:xfrm>
          <a:prstGeom prst="rect">
            <a:avLst/>
          </a:prstGeom>
          <a:noFill/>
        </p:spPr>
        <p:txBody>
          <a:bodyPr wrap="square">
            <a:spAutoFit/>
          </a:bodyPr>
          <a:lstStyle/>
          <a:p>
            <a:pPr algn="just"/>
            <a:r>
              <a:rPr lang="en-US" sz="1800" dirty="0"/>
              <a:t>Accordingly, COVAID leverages machine-learning technologies to </a:t>
            </a:r>
            <a:r>
              <a:rPr lang="en-US" sz="1800" dirty="0" err="1"/>
              <a:t>analyse</a:t>
            </a:r>
            <a:r>
              <a:rPr lang="en-US" sz="1800" dirty="0"/>
              <a:t> the airport's camera sensors data, predict the busiest areas, and then recommend the safest path to reach.</a:t>
            </a:r>
          </a:p>
        </p:txBody>
      </p:sp>
      <p:sp>
        <p:nvSpPr>
          <p:cNvPr id="4" name="TextBox 3">
            <a:extLst>
              <a:ext uri="{FF2B5EF4-FFF2-40B4-BE49-F238E27FC236}">
                <a16:creationId xmlns:a16="http://schemas.microsoft.com/office/drawing/2014/main" id="{8A781FD7-78E8-9AE4-0294-5F26CDCFD9CC}"/>
              </a:ext>
            </a:extLst>
          </p:cNvPr>
          <p:cNvSpPr txBox="1"/>
          <p:nvPr/>
        </p:nvSpPr>
        <p:spPr>
          <a:xfrm>
            <a:off x="1360531" y="3743250"/>
            <a:ext cx="6096000" cy="584775"/>
          </a:xfrm>
          <a:prstGeom prst="rect">
            <a:avLst/>
          </a:prstGeom>
          <a:noFill/>
        </p:spPr>
        <p:txBody>
          <a:bodyPr wrap="square">
            <a:spAutoFit/>
          </a:bodyPr>
          <a:lstStyle/>
          <a:p>
            <a:r>
              <a:rPr lang="en-US" sz="3200" b="1" i="1" dirty="0">
                <a:solidFill>
                  <a:schemeClr val="accent2">
                    <a:lumMod val="60000"/>
                    <a:lumOff val="40000"/>
                  </a:schemeClr>
                </a:solidFill>
                <a:cs typeface="Arial"/>
              </a:rPr>
              <a:t>Guidance (1)</a:t>
            </a:r>
          </a:p>
        </p:txBody>
      </p:sp>
      <p:sp>
        <p:nvSpPr>
          <p:cNvPr id="5" name="Title 1">
            <a:extLst>
              <a:ext uri="{FF2B5EF4-FFF2-40B4-BE49-F238E27FC236}">
                <a16:creationId xmlns:a16="http://schemas.microsoft.com/office/drawing/2014/main" id="{36CF13AF-5409-9CC3-8046-5812D2F3F216}"/>
              </a:ext>
            </a:extLst>
          </p:cNvPr>
          <p:cNvSpPr>
            <a:spLocks noGrp="1"/>
          </p:cNvSpPr>
          <p:nvPr>
            <p:ph type="title"/>
          </p:nvPr>
        </p:nvSpPr>
        <p:spPr>
          <a:xfrm>
            <a:off x="1269876" y="222146"/>
            <a:ext cx="6679873" cy="1016516"/>
          </a:xfrm>
        </p:spPr>
        <p:txBody>
          <a:bodyPr>
            <a:normAutofit/>
          </a:bodyPr>
          <a:lstStyle/>
          <a:p>
            <a:r>
              <a:rPr lang="en-GB" b="1" dirty="0">
                <a:solidFill>
                  <a:srgbClr val="0B4696"/>
                </a:solidFill>
              </a:rPr>
              <a:t> 		       </a:t>
            </a:r>
            <a:r>
              <a:rPr lang="en-GB" b="1" i="1" dirty="0"/>
              <a:t>HAIKU project</a:t>
            </a:r>
            <a:br>
              <a:rPr lang="en-GB" dirty="0">
                <a:solidFill>
                  <a:schemeClr val="accent1">
                    <a:lumMod val="75000"/>
                  </a:schemeClr>
                </a:solidFill>
              </a:rPr>
            </a:br>
            <a:endParaRPr lang="en-GB" sz="1800" b="1" dirty="0">
              <a:solidFill>
                <a:schemeClr val="accent1">
                  <a:lumMod val="75000"/>
                </a:schemeClr>
              </a:solidFill>
            </a:endParaRPr>
          </a:p>
        </p:txBody>
      </p:sp>
    </p:spTree>
    <p:extLst>
      <p:ext uri="{BB962C8B-B14F-4D97-AF65-F5344CB8AC3E}">
        <p14:creationId xmlns:p14="http://schemas.microsoft.com/office/powerpoint/2010/main" val="27186788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E60A97-3858-ECF0-8F5E-1FC6C1BF1C6E}"/>
              </a:ext>
            </a:extLst>
          </p:cNvPr>
          <p:cNvSpPr txBox="1"/>
          <p:nvPr/>
        </p:nvSpPr>
        <p:spPr>
          <a:xfrm>
            <a:off x="6382444" y="1238662"/>
            <a:ext cx="5472608" cy="2031325"/>
          </a:xfrm>
          <a:prstGeom prst="rect">
            <a:avLst/>
          </a:prstGeom>
          <a:noFill/>
        </p:spPr>
        <p:txBody>
          <a:bodyPr wrap="square">
            <a:spAutoFit/>
          </a:bodyPr>
          <a:lstStyle/>
          <a:p>
            <a:pPr algn="just">
              <a:buClr>
                <a:srgbClr val="000000"/>
              </a:buClr>
              <a:buSzPts val="1100"/>
            </a:pPr>
            <a:r>
              <a:rPr lang="en-US" sz="1800" dirty="0">
                <a:solidFill>
                  <a:srgbClr val="222222"/>
                </a:solidFill>
                <a:cs typeface="Arial"/>
                <a:sym typeface="Arial"/>
              </a:rPr>
              <a:t>In fact, the passengers want to have breakfast before the flight. The café next to them seem too busy…The café next to passenger (the white dot at the bottom right of the map) turns red and several white dots appear, indicating that the place is crowded. The corresponding rectangle on the smartphone also turns red.</a:t>
            </a:r>
          </a:p>
        </p:txBody>
      </p:sp>
      <p:pic>
        <p:nvPicPr>
          <p:cNvPr id="8" name="Google Shape;206;p16">
            <a:extLst>
              <a:ext uri="{FF2B5EF4-FFF2-40B4-BE49-F238E27FC236}">
                <a16:creationId xmlns:a16="http://schemas.microsoft.com/office/drawing/2014/main" id="{D8066858-B94B-8E1F-1F52-9C69387AD0CD}"/>
              </a:ext>
            </a:extLst>
          </p:cNvPr>
          <p:cNvPicPr preferRelativeResize="0"/>
          <p:nvPr/>
        </p:nvPicPr>
        <p:blipFill rotWithShape="1">
          <a:blip r:embed="rId2">
            <a:alphaModFix/>
          </a:blip>
          <a:srcRect l="8774" t="14912" r="7374" b="15248"/>
          <a:stretch/>
        </p:blipFill>
        <p:spPr>
          <a:xfrm>
            <a:off x="333773" y="1476072"/>
            <a:ext cx="5760640" cy="2961039"/>
          </a:xfrm>
          <a:prstGeom prst="rect">
            <a:avLst/>
          </a:prstGeom>
          <a:noFill/>
          <a:ln>
            <a:noFill/>
          </a:ln>
        </p:spPr>
      </p:pic>
      <p:pic>
        <p:nvPicPr>
          <p:cNvPr id="2" name="Google Shape;215;g28f0d9395b6_1_81">
            <a:extLst>
              <a:ext uri="{FF2B5EF4-FFF2-40B4-BE49-F238E27FC236}">
                <a16:creationId xmlns:a16="http://schemas.microsoft.com/office/drawing/2014/main" id="{5D36EBA0-357A-360B-1490-240F1F813956}"/>
              </a:ext>
            </a:extLst>
          </p:cNvPr>
          <p:cNvPicPr preferRelativeResize="0"/>
          <p:nvPr/>
        </p:nvPicPr>
        <p:blipFill rotWithShape="1">
          <a:blip r:embed="rId3">
            <a:alphaModFix/>
          </a:blip>
          <a:srcRect l="6099" b="16840"/>
          <a:stretch/>
        </p:blipFill>
        <p:spPr>
          <a:xfrm>
            <a:off x="6382444" y="3269987"/>
            <a:ext cx="5616624" cy="3039333"/>
          </a:xfrm>
          <a:prstGeom prst="rect">
            <a:avLst/>
          </a:prstGeom>
          <a:noFill/>
          <a:ln>
            <a:noFill/>
          </a:ln>
        </p:spPr>
      </p:pic>
      <p:sp>
        <p:nvSpPr>
          <p:cNvPr id="3" name="TextBox 2">
            <a:extLst>
              <a:ext uri="{FF2B5EF4-FFF2-40B4-BE49-F238E27FC236}">
                <a16:creationId xmlns:a16="http://schemas.microsoft.com/office/drawing/2014/main" id="{D2F628BE-BE00-4252-0D22-C8ABF9130D2F}"/>
              </a:ext>
            </a:extLst>
          </p:cNvPr>
          <p:cNvSpPr txBox="1"/>
          <p:nvPr/>
        </p:nvSpPr>
        <p:spPr>
          <a:xfrm>
            <a:off x="329295" y="4437111"/>
            <a:ext cx="5904655" cy="1477328"/>
          </a:xfrm>
          <a:prstGeom prst="rect">
            <a:avLst/>
          </a:prstGeom>
          <a:noFill/>
        </p:spPr>
        <p:txBody>
          <a:bodyPr wrap="square">
            <a:spAutoFit/>
          </a:bodyPr>
          <a:lstStyle/>
          <a:p>
            <a:pPr algn="just"/>
            <a:r>
              <a:rPr lang="en-US" sz="1800" dirty="0"/>
              <a:t>The assistant points him to the least crowded one a few minutes away from where he is standing… The least crowded café recommended by the assistant is </a:t>
            </a:r>
            <a:r>
              <a:rPr lang="en-US" sz="1800" dirty="0" err="1"/>
              <a:t>coloured</a:t>
            </a:r>
            <a:r>
              <a:rPr lang="en-US" sz="1800" dirty="0"/>
              <a:t> green. The corresponding rectangle on the smartphone also turns green.</a:t>
            </a:r>
          </a:p>
        </p:txBody>
      </p:sp>
      <p:sp>
        <p:nvSpPr>
          <p:cNvPr id="5" name="TextBox 4">
            <a:extLst>
              <a:ext uri="{FF2B5EF4-FFF2-40B4-BE49-F238E27FC236}">
                <a16:creationId xmlns:a16="http://schemas.microsoft.com/office/drawing/2014/main" id="{B50DAB07-65C5-B3FC-8636-6732511D34D6}"/>
              </a:ext>
            </a:extLst>
          </p:cNvPr>
          <p:cNvSpPr txBox="1"/>
          <p:nvPr/>
        </p:nvSpPr>
        <p:spPr>
          <a:xfrm>
            <a:off x="1197868" y="724917"/>
            <a:ext cx="6096000" cy="584775"/>
          </a:xfrm>
          <a:prstGeom prst="rect">
            <a:avLst/>
          </a:prstGeom>
          <a:noFill/>
        </p:spPr>
        <p:txBody>
          <a:bodyPr wrap="square">
            <a:spAutoFit/>
          </a:bodyPr>
          <a:lstStyle/>
          <a:p>
            <a:r>
              <a:rPr lang="en-US" sz="3200" b="1" i="1" dirty="0">
                <a:solidFill>
                  <a:schemeClr val="accent2">
                    <a:lumMod val="60000"/>
                    <a:lumOff val="40000"/>
                  </a:schemeClr>
                </a:solidFill>
                <a:cs typeface="Arial"/>
              </a:rPr>
              <a:t>Guidance</a:t>
            </a:r>
            <a:r>
              <a:rPr lang="el-GR" sz="3200" b="1" i="1" dirty="0">
                <a:solidFill>
                  <a:schemeClr val="accent2">
                    <a:lumMod val="60000"/>
                    <a:lumOff val="40000"/>
                  </a:schemeClr>
                </a:solidFill>
                <a:cs typeface="Arial"/>
              </a:rPr>
              <a:t> (2)</a:t>
            </a:r>
            <a:endParaRPr lang="en-US" sz="3200" b="1" i="1" dirty="0">
              <a:solidFill>
                <a:schemeClr val="accent2">
                  <a:lumMod val="60000"/>
                  <a:lumOff val="40000"/>
                </a:schemeClr>
              </a:solidFill>
              <a:cs typeface="Arial"/>
            </a:endParaRPr>
          </a:p>
        </p:txBody>
      </p:sp>
      <p:sp>
        <p:nvSpPr>
          <p:cNvPr id="10" name="Title 1">
            <a:extLst>
              <a:ext uri="{FF2B5EF4-FFF2-40B4-BE49-F238E27FC236}">
                <a16:creationId xmlns:a16="http://schemas.microsoft.com/office/drawing/2014/main" id="{D02BD60F-15FF-B82E-EE39-936970197E38}"/>
              </a:ext>
            </a:extLst>
          </p:cNvPr>
          <p:cNvSpPr>
            <a:spLocks noGrp="1"/>
          </p:cNvSpPr>
          <p:nvPr>
            <p:ph type="title"/>
          </p:nvPr>
        </p:nvSpPr>
        <p:spPr>
          <a:xfrm>
            <a:off x="1269876" y="222146"/>
            <a:ext cx="6679873" cy="1016516"/>
          </a:xfrm>
        </p:spPr>
        <p:txBody>
          <a:bodyPr>
            <a:normAutofit/>
          </a:bodyPr>
          <a:lstStyle/>
          <a:p>
            <a:r>
              <a:rPr lang="en-GB" b="1" dirty="0">
                <a:solidFill>
                  <a:srgbClr val="0B4696"/>
                </a:solidFill>
              </a:rPr>
              <a:t> 		       </a:t>
            </a:r>
            <a:r>
              <a:rPr lang="en-GB" b="1" i="1" dirty="0"/>
              <a:t>HAIKU project</a:t>
            </a:r>
            <a:br>
              <a:rPr lang="en-GB" dirty="0">
                <a:solidFill>
                  <a:schemeClr val="accent1">
                    <a:lumMod val="75000"/>
                  </a:schemeClr>
                </a:solidFill>
              </a:rPr>
            </a:br>
            <a:endParaRPr lang="en-GB" sz="1800" b="1" dirty="0">
              <a:solidFill>
                <a:schemeClr val="accent1">
                  <a:lumMod val="75000"/>
                </a:schemeClr>
              </a:solidFill>
            </a:endParaRPr>
          </a:p>
        </p:txBody>
      </p:sp>
    </p:spTree>
    <p:extLst>
      <p:ext uri="{BB962C8B-B14F-4D97-AF65-F5344CB8AC3E}">
        <p14:creationId xmlns:p14="http://schemas.microsoft.com/office/powerpoint/2010/main" val="22419244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406C103-6C9F-8B5B-35A9-749A8237D732}"/>
              </a:ext>
            </a:extLst>
          </p:cNvPr>
          <p:cNvSpPr txBox="1"/>
          <p:nvPr/>
        </p:nvSpPr>
        <p:spPr>
          <a:xfrm>
            <a:off x="7822604" y="2463429"/>
            <a:ext cx="4037211" cy="2031325"/>
          </a:xfrm>
          <a:prstGeom prst="rect">
            <a:avLst/>
          </a:prstGeom>
          <a:noFill/>
        </p:spPr>
        <p:txBody>
          <a:bodyPr wrap="square">
            <a:spAutoFit/>
          </a:bodyPr>
          <a:lstStyle/>
          <a:p>
            <a:pPr algn="just"/>
            <a:r>
              <a:rPr lang="en-US" sz="1800" dirty="0"/>
              <a:t>So passengers go there, relaxes a bit before the flight, avoiding unnecessary contacts. As passengers decide to follow the AI's advice, the </a:t>
            </a:r>
            <a:r>
              <a:rPr lang="en-US" sz="1800" dirty="0" err="1"/>
              <a:t>colour</a:t>
            </a:r>
            <a:r>
              <a:rPr lang="en-US" sz="1800" dirty="0"/>
              <a:t> green becomes blue. A new path is formed on the map and the dot (representing James) moves along it.</a:t>
            </a:r>
          </a:p>
        </p:txBody>
      </p:sp>
      <p:pic>
        <p:nvPicPr>
          <p:cNvPr id="8" name="Google Shape;224;g28f0d9395b6_1_95">
            <a:extLst>
              <a:ext uri="{FF2B5EF4-FFF2-40B4-BE49-F238E27FC236}">
                <a16:creationId xmlns:a16="http://schemas.microsoft.com/office/drawing/2014/main" id="{9DCBE772-A622-A7A7-C568-96E4C4593AF8}"/>
              </a:ext>
            </a:extLst>
          </p:cNvPr>
          <p:cNvPicPr preferRelativeResize="0"/>
          <p:nvPr/>
        </p:nvPicPr>
        <p:blipFill rotWithShape="1">
          <a:blip r:embed="rId2">
            <a:alphaModFix/>
          </a:blip>
          <a:srcRect l="6429" b="17466"/>
          <a:stretch/>
        </p:blipFill>
        <p:spPr>
          <a:xfrm>
            <a:off x="189757" y="1584970"/>
            <a:ext cx="7488832" cy="3788245"/>
          </a:xfrm>
          <a:prstGeom prst="rect">
            <a:avLst/>
          </a:prstGeom>
          <a:noFill/>
          <a:ln w="9525" cap="flat" cmpd="sng">
            <a:solidFill>
              <a:schemeClr val="lt1"/>
            </a:solidFill>
            <a:prstDash val="solid"/>
            <a:round/>
            <a:headEnd type="none" w="sm" len="sm"/>
            <a:tailEnd type="none" w="sm" len="sm"/>
          </a:ln>
        </p:spPr>
      </p:pic>
      <p:sp>
        <p:nvSpPr>
          <p:cNvPr id="9" name="TextBox 8">
            <a:extLst>
              <a:ext uri="{FF2B5EF4-FFF2-40B4-BE49-F238E27FC236}">
                <a16:creationId xmlns:a16="http://schemas.microsoft.com/office/drawing/2014/main" id="{C093B5A4-2D1B-C44B-CFB8-B52EA45FAA3B}"/>
              </a:ext>
            </a:extLst>
          </p:cNvPr>
          <p:cNvSpPr txBox="1"/>
          <p:nvPr/>
        </p:nvSpPr>
        <p:spPr>
          <a:xfrm>
            <a:off x="1125860" y="692696"/>
            <a:ext cx="6096000" cy="584775"/>
          </a:xfrm>
          <a:prstGeom prst="rect">
            <a:avLst/>
          </a:prstGeom>
          <a:noFill/>
        </p:spPr>
        <p:txBody>
          <a:bodyPr wrap="square">
            <a:spAutoFit/>
          </a:bodyPr>
          <a:lstStyle/>
          <a:p>
            <a:r>
              <a:rPr lang="en-US" sz="3200" b="1" i="1" dirty="0">
                <a:solidFill>
                  <a:schemeClr val="accent2">
                    <a:lumMod val="60000"/>
                    <a:lumOff val="40000"/>
                  </a:schemeClr>
                </a:solidFill>
                <a:cs typeface="Arial"/>
              </a:rPr>
              <a:t>Guidance (</a:t>
            </a:r>
            <a:r>
              <a:rPr lang="el-GR" sz="3200" b="1" i="1" dirty="0">
                <a:solidFill>
                  <a:schemeClr val="accent2">
                    <a:lumMod val="60000"/>
                    <a:lumOff val="40000"/>
                  </a:schemeClr>
                </a:solidFill>
                <a:cs typeface="Arial"/>
              </a:rPr>
              <a:t>3</a:t>
            </a:r>
            <a:r>
              <a:rPr lang="en-US" sz="3200" b="1" i="1" dirty="0">
                <a:solidFill>
                  <a:schemeClr val="accent2">
                    <a:lumMod val="60000"/>
                    <a:lumOff val="40000"/>
                  </a:schemeClr>
                </a:solidFill>
                <a:cs typeface="Arial"/>
              </a:rPr>
              <a:t>)</a:t>
            </a:r>
          </a:p>
        </p:txBody>
      </p:sp>
      <p:sp>
        <p:nvSpPr>
          <p:cNvPr id="2" name="Title 1">
            <a:extLst>
              <a:ext uri="{FF2B5EF4-FFF2-40B4-BE49-F238E27FC236}">
                <a16:creationId xmlns:a16="http://schemas.microsoft.com/office/drawing/2014/main" id="{0B0B664C-5EFF-6335-5F75-64679CB6C68E}"/>
              </a:ext>
            </a:extLst>
          </p:cNvPr>
          <p:cNvSpPr>
            <a:spLocks noGrp="1"/>
          </p:cNvSpPr>
          <p:nvPr>
            <p:ph type="title"/>
          </p:nvPr>
        </p:nvSpPr>
        <p:spPr>
          <a:xfrm>
            <a:off x="1269876" y="222146"/>
            <a:ext cx="6679873" cy="1016516"/>
          </a:xfrm>
        </p:spPr>
        <p:txBody>
          <a:bodyPr>
            <a:normAutofit/>
          </a:bodyPr>
          <a:lstStyle/>
          <a:p>
            <a:r>
              <a:rPr lang="en-GB" b="1" dirty="0">
                <a:solidFill>
                  <a:srgbClr val="0B4696"/>
                </a:solidFill>
              </a:rPr>
              <a:t> 		       </a:t>
            </a:r>
            <a:r>
              <a:rPr lang="en-GB" b="1" i="1" dirty="0"/>
              <a:t>HAIKU project</a:t>
            </a:r>
            <a:br>
              <a:rPr lang="en-GB" dirty="0">
                <a:solidFill>
                  <a:schemeClr val="accent1">
                    <a:lumMod val="75000"/>
                  </a:schemeClr>
                </a:solidFill>
              </a:rPr>
            </a:br>
            <a:endParaRPr lang="en-GB" sz="1800" b="1" dirty="0">
              <a:solidFill>
                <a:schemeClr val="accent1">
                  <a:lumMod val="75000"/>
                </a:schemeClr>
              </a:solidFill>
            </a:endParaRPr>
          </a:p>
        </p:txBody>
      </p:sp>
    </p:spTree>
    <p:extLst>
      <p:ext uri="{BB962C8B-B14F-4D97-AF65-F5344CB8AC3E}">
        <p14:creationId xmlns:p14="http://schemas.microsoft.com/office/powerpoint/2010/main" val="2796353873"/>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284198" y="896277"/>
            <a:ext cx="1421660" cy="180929"/>
          </a:xfrm>
        </p:spPr>
        <p:txBody>
          <a:bodyPr/>
          <a:lstStyle/>
          <a:p>
            <a:r>
              <a:rPr lang="el-GR"/>
              <a:t>Θεσσαλονίκη 20-22/06/2022</a:t>
            </a:r>
            <a:endParaRPr lang="en-US" dirty="0"/>
          </a:p>
        </p:txBody>
      </p:sp>
      <p:sp>
        <p:nvSpPr>
          <p:cNvPr id="6" name="Title 1"/>
          <p:cNvSpPr>
            <a:spLocks noGrp="1"/>
          </p:cNvSpPr>
          <p:nvPr>
            <p:ph type="title"/>
          </p:nvPr>
        </p:nvSpPr>
        <p:spPr>
          <a:xfrm>
            <a:off x="1105129" y="361697"/>
            <a:ext cx="7653579" cy="967140"/>
          </a:xfrm>
        </p:spPr>
        <p:txBody>
          <a:bodyPr>
            <a:normAutofit fontScale="90000"/>
          </a:bodyPr>
          <a:lstStyle/>
          <a:p>
            <a:r>
              <a:rPr lang="en-GB" b="1" i="1" dirty="0"/>
              <a:t>		</a:t>
            </a:r>
            <a:r>
              <a:rPr lang="el-GR" b="1" i="1" dirty="0"/>
              <a:t>           </a:t>
            </a:r>
            <a:r>
              <a:rPr lang="en-GB" b="1" i="1" dirty="0"/>
              <a:t>Di-Pegasus project</a:t>
            </a:r>
            <a:br>
              <a:rPr lang="en-GB" b="1" i="1" dirty="0"/>
            </a:br>
            <a:endParaRPr lang="en-GB" sz="1999" b="1" i="1" dirty="0"/>
          </a:p>
        </p:txBody>
      </p:sp>
      <p:sp>
        <p:nvSpPr>
          <p:cNvPr id="11" name="Rectangle 10"/>
          <p:cNvSpPr/>
          <p:nvPr/>
        </p:nvSpPr>
        <p:spPr>
          <a:xfrm>
            <a:off x="234979" y="1387221"/>
            <a:ext cx="3805677" cy="2545835"/>
          </a:xfrm>
          <a:prstGeom prst="rect">
            <a:avLst/>
          </a:prstGeom>
          <a:noFill/>
          <a:ln w="12700">
            <a:solidFill>
              <a:srgbClr val="0B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dirty="0">
              <a:solidFill>
                <a:srgbClr val="0B4696"/>
              </a:solidFill>
            </a:endParaRPr>
          </a:p>
        </p:txBody>
      </p:sp>
      <p:sp>
        <p:nvSpPr>
          <p:cNvPr id="12" name="TextBox 11"/>
          <p:cNvSpPr txBox="1"/>
          <p:nvPr/>
        </p:nvSpPr>
        <p:spPr>
          <a:xfrm>
            <a:off x="220765" y="1351941"/>
            <a:ext cx="3743073" cy="2646878"/>
          </a:xfrm>
          <a:prstGeom prst="rect">
            <a:avLst/>
          </a:prstGeom>
          <a:noFill/>
        </p:spPr>
        <p:txBody>
          <a:bodyPr wrap="square" rtlCol="0">
            <a:spAutoFit/>
          </a:bodyPr>
          <a:lstStyle/>
          <a:p>
            <a:r>
              <a:rPr lang="en-US" sz="1600" b="1" u="sng" dirty="0">
                <a:solidFill>
                  <a:srgbClr val="0B4696"/>
                </a:solidFill>
              </a:rPr>
              <a:t>Main objectives</a:t>
            </a:r>
          </a:p>
          <a:p>
            <a:pPr marL="285664" indent="-285664" algn="just">
              <a:buFont typeface="Wingdings" panose="05000000000000000000" pitchFamily="2" charset="2"/>
              <a:buChar char="ü"/>
            </a:pPr>
            <a:r>
              <a:rPr lang="en-US" sz="1500" dirty="0">
                <a:solidFill>
                  <a:srgbClr val="0A4595"/>
                </a:solidFill>
              </a:rPr>
              <a:t>Enabling fully autonomous cost -effective and environmentally friendly aviation technologies via the development of digital solutions and tools.</a:t>
            </a:r>
          </a:p>
          <a:p>
            <a:pPr marL="285664" indent="-285664" algn="just">
              <a:buFont typeface="Wingdings" panose="05000000000000000000" pitchFamily="2" charset="2"/>
              <a:buChar char="ü"/>
            </a:pPr>
            <a:r>
              <a:rPr lang="en-US" sz="1500" dirty="0">
                <a:solidFill>
                  <a:srgbClr val="0A4595"/>
                </a:solidFill>
              </a:rPr>
              <a:t>Increased aircraft autonomy and automated decision-making in fleet and airspace capacity management are supported by implementing AI methods.</a:t>
            </a:r>
          </a:p>
        </p:txBody>
      </p:sp>
      <p:grpSp>
        <p:nvGrpSpPr>
          <p:cNvPr id="16" name="Group 15"/>
          <p:cNvGrpSpPr/>
          <p:nvPr/>
        </p:nvGrpSpPr>
        <p:grpSpPr>
          <a:xfrm>
            <a:off x="4218426" y="1323581"/>
            <a:ext cx="3998348" cy="3692075"/>
            <a:chOff x="4062222" y="960981"/>
            <a:chExt cx="4016756" cy="4842970"/>
          </a:xfrm>
        </p:grpSpPr>
        <p:sp>
          <p:nvSpPr>
            <p:cNvPr id="17" name="Round Diagonal Corner Rectangle 16"/>
            <p:cNvSpPr/>
            <p:nvPr/>
          </p:nvSpPr>
          <p:spPr>
            <a:xfrm>
              <a:off x="4062222" y="960981"/>
              <a:ext cx="4016756" cy="4842970"/>
            </a:xfrm>
            <a:prstGeom prst="round2DiagRect">
              <a:avLst/>
            </a:prstGeom>
            <a:solidFill>
              <a:srgbClr val="0B4696"/>
            </a:solidFill>
            <a:ln w="38100">
              <a:solidFill>
                <a:srgbClr val="0B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398">
                <a:solidFill>
                  <a:srgbClr val="0B4696"/>
                </a:solidFill>
              </a:endParaRPr>
            </a:p>
          </p:txBody>
        </p:sp>
        <p:sp>
          <p:nvSpPr>
            <p:cNvPr id="18" name="TextBox 17"/>
            <p:cNvSpPr txBox="1"/>
            <p:nvPr/>
          </p:nvSpPr>
          <p:spPr>
            <a:xfrm>
              <a:off x="4093044" y="1153843"/>
              <a:ext cx="3985934" cy="4380328"/>
            </a:xfrm>
            <a:prstGeom prst="rect">
              <a:avLst/>
            </a:prstGeom>
            <a:noFill/>
          </p:spPr>
          <p:txBody>
            <a:bodyPr wrap="square" rtlCol="0">
              <a:spAutoFit/>
            </a:bodyPr>
            <a:lstStyle/>
            <a:p>
              <a:pPr marL="285578" indent="-285578" algn="just">
                <a:buSzPct val="120000"/>
                <a:buBlip>
                  <a:blip r:embed="rId2"/>
                </a:buBlip>
              </a:pPr>
              <a:r>
                <a:rPr lang="en-US" sz="1600" dirty="0">
                  <a:solidFill>
                    <a:schemeClr val="bg1"/>
                  </a:solidFill>
                </a:rPr>
                <a:t>Title:</a:t>
              </a:r>
              <a:r>
                <a:rPr lang="el-GR" sz="1600" dirty="0">
                  <a:solidFill>
                    <a:schemeClr val="bg1"/>
                  </a:solidFill>
                </a:rPr>
                <a:t> </a:t>
              </a:r>
              <a:r>
                <a:rPr lang="en-GB" sz="1400" dirty="0">
                  <a:solidFill>
                    <a:schemeClr val="bg1"/>
                  </a:solidFill>
                </a:rPr>
                <a:t>Digital competitive next generation aviation technologies for sustainable business models, products and services</a:t>
              </a:r>
            </a:p>
            <a:p>
              <a:pPr algn="just">
                <a:buSzPct val="120000"/>
              </a:pPr>
              <a:endParaRPr lang="en-US" sz="1600" dirty="0">
                <a:solidFill>
                  <a:schemeClr val="bg1"/>
                </a:solidFill>
              </a:endParaRPr>
            </a:p>
            <a:p>
              <a:pPr marL="285578" indent="-285578" algn="just">
                <a:buSzPct val="120000"/>
                <a:buBlip>
                  <a:blip r:embed="rId2"/>
                </a:buBlip>
              </a:pPr>
              <a:r>
                <a:rPr lang="en-US" sz="1600" dirty="0">
                  <a:solidFill>
                    <a:schemeClr val="bg1"/>
                  </a:solidFill>
                </a:rPr>
                <a:t>Duration: </a:t>
              </a:r>
              <a:r>
                <a:rPr lang="en-US" sz="1400" dirty="0">
                  <a:solidFill>
                    <a:schemeClr val="bg1"/>
                  </a:solidFill>
                </a:rPr>
                <a:t>36 months</a:t>
              </a:r>
            </a:p>
            <a:p>
              <a:pPr marL="285578" indent="-285578" algn="just">
                <a:buSzPct val="120000"/>
                <a:buBlip>
                  <a:blip r:embed="rId2"/>
                </a:buBlip>
              </a:pPr>
              <a:r>
                <a:rPr lang="en-US" sz="1600" dirty="0">
                  <a:solidFill>
                    <a:schemeClr val="bg1"/>
                  </a:solidFill>
                </a:rPr>
                <a:t>Budget:  </a:t>
              </a:r>
              <a:r>
                <a:rPr lang="en-US" sz="1400" dirty="0">
                  <a:solidFill>
                    <a:schemeClr val="bg1"/>
                  </a:solidFill>
                </a:rPr>
                <a:t>4.513.212€ (CERTH 350.156€)</a:t>
              </a:r>
            </a:p>
            <a:p>
              <a:pPr marL="285578" indent="-285578" algn="just">
                <a:buSzPct val="120000"/>
                <a:buBlip>
                  <a:blip r:embed="rId2"/>
                </a:buBlip>
              </a:pPr>
              <a:endParaRPr lang="en-US" sz="1600" dirty="0">
                <a:solidFill>
                  <a:schemeClr val="bg1"/>
                </a:solidFill>
              </a:endParaRPr>
            </a:p>
            <a:p>
              <a:pPr marL="285578" indent="-285578" algn="just">
                <a:buSzPct val="120000"/>
                <a:buBlip>
                  <a:blip r:embed="rId2"/>
                </a:buBlip>
              </a:pPr>
              <a:r>
                <a:rPr lang="en-US" sz="1600" dirty="0">
                  <a:solidFill>
                    <a:schemeClr val="bg1"/>
                  </a:solidFill>
                </a:rPr>
                <a:t>Partners: </a:t>
              </a:r>
              <a:r>
                <a:rPr lang="en-US" sz="1200" dirty="0">
                  <a:solidFill>
                    <a:schemeClr val="bg1"/>
                  </a:solidFill>
                </a:rPr>
                <a:t>CERTH, DEEP BLUE,</a:t>
              </a:r>
              <a:r>
                <a:rPr lang="el-GR" sz="1200" dirty="0">
                  <a:solidFill>
                    <a:schemeClr val="bg1"/>
                  </a:solidFill>
                </a:rPr>
                <a:t> </a:t>
              </a:r>
              <a:r>
                <a:rPr lang="en-US" sz="1200" dirty="0">
                  <a:solidFill>
                    <a:schemeClr val="bg1"/>
                  </a:solidFill>
                </a:rPr>
                <a:t>COLLINS AEROSPACE</a:t>
              </a:r>
              <a:r>
                <a:rPr lang="el-GR" sz="1200" dirty="0">
                  <a:solidFill>
                    <a:schemeClr val="bg1"/>
                  </a:solidFill>
                </a:rPr>
                <a:t> </a:t>
              </a:r>
              <a:r>
                <a:rPr lang="en-US" sz="1200" dirty="0">
                  <a:solidFill>
                    <a:schemeClr val="bg1"/>
                  </a:solidFill>
                </a:rPr>
                <a:t>GE MEDICAL, SAFRAN, ALTRANPORTUGAL,</a:t>
              </a:r>
              <a:r>
                <a:rPr lang="el-GR" sz="1200" dirty="0">
                  <a:solidFill>
                    <a:schemeClr val="bg1"/>
                  </a:solidFill>
                </a:rPr>
                <a:t> </a:t>
              </a:r>
              <a:r>
                <a:rPr lang="en-GB" sz="1200" dirty="0">
                  <a:solidFill>
                    <a:schemeClr val="bg1"/>
                  </a:solidFill>
                </a:rPr>
                <a:t>CRANFIELD UNI, RINA CONSULTING, INTERCONSULTING ENGINEERING, MEDITERRA HOLDINGS, ELLINIKA YDATODROMIA IKE, FONDAZIONE ITL</a:t>
              </a:r>
              <a:endParaRPr lang="el-GR" sz="1200" dirty="0">
                <a:solidFill>
                  <a:schemeClr val="bg1"/>
                </a:solidFill>
              </a:endParaRPr>
            </a:p>
            <a:p>
              <a:pPr marL="285578" indent="-285578" algn="just">
                <a:buSzPct val="120000"/>
                <a:buBlip>
                  <a:blip r:embed="rId2"/>
                </a:buBlip>
              </a:pPr>
              <a:endParaRPr lang="en-US" sz="1100" dirty="0">
                <a:solidFill>
                  <a:schemeClr val="bg1"/>
                </a:solidFill>
              </a:endParaRPr>
            </a:p>
            <a:p>
              <a:pPr marL="285578" indent="-285578" algn="just">
                <a:buSzPct val="120000"/>
                <a:buBlip>
                  <a:blip r:embed="rId2"/>
                </a:buBlip>
              </a:pPr>
              <a:r>
                <a:rPr lang="en-US" sz="1600" dirty="0">
                  <a:solidFill>
                    <a:schemeClr val="bg1"/>
                  </a:solidFill>
                </a:rPr>
                <a:t>Project Coordinator: </a:t>
              </a:r>
              <a:r>
                <a:rPr lang="en-US" sz="1400" dirty="0">
                  <a:solidFill>
                    <a:schemeClr val="bg1"/>
                  </a:solidFill>
                </a:rPr>
                <a:t>EUROUSC SRL</a:t>
              </a:r>
            </a:p>
          </p:txBody>
        </p:sp>
      </p:grpSp>
      <p:sp>
        <p:nvSpPr>
          <p:cNvPr id="19" name="Rectangle 18"/>
          <p:cNvSpPr/>
          <p:nvPr/>
        </p:nvSpPr>
        <p:spPr>
          <a:xfrm>
            <a:off x="8363814" y="1323580"/>
            <a:ext cx="3675549" cy="2105420"/>
          </a:xfrm>
          <a:prstGeom prst="rect">
            <a:avLst/>
          </a:prstGeom>
          <a:noFill/>
          <a:ln w="12700">
            <a:solidFill>
              <a:srgbClr val="0B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dirty="0">
              <a:solidFill>
                <a:srgbClr val="0B4696"/>
              </a:solidFill>
            </a:endParaRPr>
          </a:p>
        </p:txBody>
      </p:sp>
      <p:sp>
        <p:nvSpPr>
          <p:cNvPr id="27" name="Rectangle 26"/>
          <p:cNvSpPr/>
          <p:nvPr/>
        </p:nvSpPr>
        <p:spPr>
          <a:xfrm>
            <a:off x="9190756" y="261726"/>
            <a:ext cx="2848608" cy="938667"/>
          </a:xfrm>
          <a:prstGeom prst="rect">
            <a:avLst/>
          </a:prstGeom>
          <a:noFill/>
          <a:ln w="12700">
            <a:solidFill>
              <a:srgbClr val="0B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dirty="0">
              <a:solidFill>
                <a:srgbClr val="0B4696"/>
              </a:solidFill>
            </a:endParaRPr>
          </a:p>
        </p:txBody>
      </p:sp>
      <p:pic>
        <p:nvPicPr>
          <p:cNvPr id="7" name="Picture 6">
            <a:extLst>
              <a:ext uri="{FF2B5EF4-FFF2-40B4-BE49-F238E27FC236}">
                <a16:creationId xmlns:a16="http://schemas.microsoft.com/office/drawing/2014/main" id="{63898F50-9D1D-35B1-B3C2-94208A009FBA}"/>
              </a:ext>
            </a:extLst>
          </p:cNvPr>
          <p:cNvPicPr>
            <a:picLocks noChangeAspect="1"/>
          </p:cNvPicPr>
          <p:nvPr/>
        </p:nvPicPr>
        <p:blipFill>
          <a:blip r:embed="rId3"/>
          <a:stretch>
            <a:fillRect/>
          </a:stretch>
        </p:blipFill>
        <p:spPr>
          <a:xfrm>
            <a:off x="9307206" y="305685"/>
            <a:ext cx="2470920" cy="881648"/>
          </a:xfrm>
          <a:prstGeom prst="rect">
            <a:avLst/>
          </a:prstGeom>
        </p:spPr>
      </p:pic>
      <p:pic>
        <p:nvPicPr>
          <p:cNvPr id="3" name="Picture 2">
            <a:extLst>
              <a:ext uri="{FF2B5EF4-FFF2-40B4-BE49-F238E27FC236}">
                <a16:creationId xmlns:a16="http://schemas.microsoft.com/office/drawing/2014/main" id="{4556ABDD-E90C-A594-01EF-9312388057D4}"/>
              </a:ext>
            </a:extLst>
          </p:cNvPr>
          <p:cNvPicPr>
            <a:picLocks noChangeAspect="1"/>
          </p:cNvPicPr>
          <p:nvPr/>
        </p:nvPicPr>
        <p:blipFill>
          <a:blip r:embed="rId4"/>
          <a:stretch>
            <a:fillRect/>
          </a:stretch>
        </p:blipFill>
        <p:spPr>
          <a:xfrm>
            <a:off x="8460093" y="1351941"/>
            <a:ext cx="3486666" cy="2009808"/>
          </a:xfrm>
          <a:prstGeom prst="rect">
            <a:avLst/>
          </a:prstGeom>
        </p:spPr>
      </p:pic>
      <p:pic>
        <p:nvPicPr>
          <p:cNvPr id="8" name="Picture 7">
            <a:extLst>
              <a:ext uri="{FF2B5EF4-FFF2-40B4-BE49-F238E27FC236}">
                <a16:creationId xmlns:a16="http://schemas.microsoft.com/office/drawing/2014/main" id="{8D82C9D5-8E64-8F30-78D6-47D90C6F4C5B}"/>
              </a:ext>
            </a:extLst>
          </p:cNvPr>
          <p:cNvPicPr>
            <a:picLocks noChangeAspect="1"/>
          </p:cNvPicPr>
          <p:nvPr/>
        </p:nvPicPr>
        <p:blipFill>
          <a:blip r:embed="rId5"/>
          <a:stretch>
            <a:fillRect/>
          </a:stretch>
        </p:blipFill>
        <p:spPr>
          <a:xfrm>
            <a:off x="4222204" y="5103604"/>
            <a:ext cx="1272028" cy="253587"/>
          </a:xfrm>
          <a:prstGeom prst="rect">
            <a:avLst/>
          </a:prstGeom>
        </p:spPr>
      </p:pic>
      <p:pic>
        <p:nvPicPr>
          <p:cNvPr id="10" name="Picture 9">
            <a:extLst>
              <a:ext uri="{FF2B5EF4-FFF2-40B4-BE49-F238E27FC236}">
                <a16:creationId xmlns:a16="http://schemas.microsoft.com/office/drawing/2014/main" id="{D8B1270C-4DF3-0AFD-18B0-285B0724CC99}"/>
              </a:ext>
            </a:extLst>
          </p:cNvPr>
          <p:cNvPicPr>
            <a:picLocks noChangeAspect="1"/>
          </p:cNvPicPr>
          <p:nvPr/>
        </p:nvPicPr>
        <p:blipFill>
          <a:blip r:embed="rId6"/>
          <a:stretch>
            <a:fillRect/>
          </a:stretch>
        </p:blipFill>
        <p:spPr>
          <a:xfrm>
            <a:off x="4223359" y="5429650"/>
            <a:ext cx="427164" cy="448345"/>
          </a:xfrm>
          <a:prstGeom prst="rect">
            <a:avLst/>
          </a:prstGeom>
        </p:spPr>
      </p:pic>
      <p:pic>
        <p:nvPicPr>
          <p:cNvPr id="14" name="Picture 13">
            <a:extLst>
              <a:ext uri="{FF2B5EF4-FFF2-40B4-BE49-F238E27FC236}">
                <a16:creationId xmlns:a16="http://schemas.microsoft.com/office/drawing/2014/main" id="{16447A69-7CB6-1E27-433A-F53634AE1DDA}"/>
              </a:ext>
            </a:extLst>
          </p:cNvPr>
          <p:cNvPicPr>
            <a:picLocks noChangeAspect="1"/>
          </p:cNvPicPr>
          <p:nvPr/>
        </p:nvPicPr>
        <p:blipFill>
          <a:blip r:embed="rId7"/>
          <a:stretch>
            <a:fillRect/>
          </a:stretch>
        </p:blipFill>
        <p:spPr>
          <a:xfrm>
            <a:off x="5576324" y="5131591"/>
            <a:ext cx="1484355" cy="222326"/>
          </a:xfrm>
          <a:prstGeom prst="rect">
            <a:avLst/>
          </a:prstGeom>
        </p:spPr>
      </p:pic>
      <p:pic>
        <p:nvPicPr>
          <p:cNvPr id="20" name="Picture 19">
            <a:extLst>
              <a:ext uri="{FF2B5EF4-FFF2-40B4-BE49-F238E27FC236}">
                <a16:creationId xmlns:a16="http://schemas.microsoft.com/office/drawing/2014/main" id="{2625BE64-F18E-5541-2968-C58B95560AAC}"/>
              </a:ext>
            </a:extLst>
          </p:cNvPr>
          <p:cNvPicPr>
            <a:picLocks noChangeAspect="1"/>
          </p:cNvPicPr>
          <p:nvPr/>
        </p:nvPicPr>
        <p:blipFill>
          <a:blip r:embed="rId8"/>
          <a:stretch>
            <a:fillRect/>
          </a:stretch>
        </p:blipFill>
        <p:spPr>
          <a:xfrm>
            <a:off x="7142771" y="5115960"/>
            <a:ext cx="229348" cy="253588"/>
          </a:xfrm>
          <a:prstGeom prst="rect">
            <a:avLst/>
          </a:prstGeom>
        </p:spPr>
      </p:pic>
      <p:pic>
        <p:nvPicPr>
          <p:cNvPr id="22" name="Picture 21">
            <a:extLst>
              <a:ext uri="{FF2B5EF4-FFF2-40B4-BE49-F238E27FC236}">
                <a16:creationId xmlns:a16="http://schemas.microsoft.com/office/drawing/2014/main" id="{797703EB-49C3-F673-F3E0-E5FBDBC73EE2}"/>
              </a:ext>
            </a:extLst>
          </p:cNvPr>
          <p:cNvPicPr>
            <a:picLocks noChangeAspect="1"/>
          </p:cNvPicPr>
          <p:nvPr/>
        </p:nvPicPr>
        <p:blipFill>
          <a:blip r:embed="rId9"/>
          <a:stretch>
            <a:fillRect/>
          </a:stretch>
        </p:blipFill>
        <p:spPr>
          <a:xfrm>
            <a:off x="5701981" y="5429650"/>
            <a:ext cx="615932" cy="386550"/>
          </a:xfrm>
          <a:prstGeom prst="rect">
            <a:avLst/>
          </a:prstGeom>
        </p:spPr>
      </p:pic>
      <p:pic>
        <p:nvPicPr>
          <p:cNvPr id="24" name="Picture 23">
            <a:extLst>
              <a:ext uri="{FF2B5EF4-FFF2-40B4-BE49-F238E27FC236}">
                <a16:creationId xmlns:a16="http://schemas.microsoft.com/office/drawing/2014/main" id="{F2784B59-1FE6-5B16-032A-422F1D0CF74E}"/>
              </a:ext>
            </a:extLst>
          </p:cNvPr>
          <p:cNvPicPr>
            <a:picLocks noChangeAspect="1"/>
          </p:cNvPicPr>
          <p:nvPr/>
        </p:nvPicPr>
        <p:blipFill>
          <a:blip r:embed="rId10"/>
          <a:stretch>
            <a:fillRect/>
          </a:stretch>
        </p:blipFill>
        <p:spPr>
          <a:xfrm>
            <a:off x="5626136" y="5839758"/>
            <a:ext cx="573079" cy="568052"/>
          </a:xfrm>
          <a:prstGeom prst="rect">
            <a:avLst/>
          </a:prstGeom>
        </p:spPr>
      </p:pic>
      <p:pic>
        <p:nvPicPr>
          <p:cNvPr id="26" name="Picture 25">
            <a:extLst>
              <a:ext uri="{FF2B5EF4-FFF2-40B4-BE49-F238E27FC236}">
                <a16:creationId xmlns:a16="http://schemas.microsoft.com/office/drawing/2014/main" id="{45F996FB-B185-D36F-4CAC-B97C25D1CF2B}"/>
              </a:ext>
            </a:extLst>
          </p:cNvPr>
          <p:cNvPicPr>
            <a:picLocks noChangeAspect="1"/>
          </p:cNvPicPr>
          <p:nvPr/>
        </p:nvPicPr>
        <p:blipFill>
          <a:blip r:embed="rId11"/>
          <a:stretch>
            <a:fillRect/>
          </a:stretch>
        </p:blipFill>
        <p:spPr>
          <a:xfrm>
            <a:off x="4749084" y="5333130"/>
            <a:ext cx="833850" cy="541270"/>
          </a:xfrm>
          <a:prstGeom prst="rect">
            <a:avLst/>
          </a:prstGeom>
        </p:spPr>
      </p:pic>
      <p:pic>
        <p:nvPicPr>
          <p:cNvPr id="29" name="Picture 28">
            <a:extLst>
              <a:ext uri="{FF2B5EF4-FFF2-40B4-BE49-F238E27FC236}">
                <a16:creationId xmlns:a16="http://schemas.microsoft.com/office/drawing/2014/main" id="{FE69D65E-0C4B-ED97-9222-D54CB25DA2B8}"/>
              </a:ext>
            </a:extLst>
          </p:cNvPr>
          <p:cNvPicPr>
            <a:picLocks noChangeAspect="1"/>
          </p:cNvPicPr>
          <p:nvPr/>
        </p:nvPicPr>
        <p:blipFill>
          <a:blip r:embed="rId12"/>
          <a:stretch>
            <a:fillRect/>
          </a:stretch>
        </p:blipFill>
        <p:spPr>
          <a:xfrm>
            <a:off x="6532403" y="5466155"/>
            <a:ext cx="975549" cy="408245"/>
          </a:xfrm>
          <a:prstGeom prst="rect">
            <a:avLst/>
          </a:prstGeom>
        </p:spPr>
      </p:pic>
      <p:pic>
        <p:nvPicPr>
          <p:cNvPr id="30" name="Picture 29">
            <a:extLst>
              <a:ext uri="{FF2B5EF4-FFF2-40B4-BE49-F238E27FC236}">
                <a16:creationId xmlns:a16="http://schemas.microsoft.com/office/drawing/2014/main" id="{4B59602C-0280-D6FA-4AD6-C5E2A4A75B5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6440" y="5915077"/>
            <a:ext cx="1212734" cy="417414"/>
          </a:xfrm>
          <a:prstGeom prst="rect">
            <a:avLst/>
          </a:prstGeom>
        </p:spPr>
      </p:pic>
      <p:pic>
        <p:nvPicPr>
          <p:cNvPr id="2" name="Picture 1" descr="A map of europe with different brands">
            <a:extLst>
              <a:ext uri="{FF2B5EF4-FFF2-40B4-BE49-F238E27FC236}">
                <a16:creationId xmlns:a16="http://schemas.microsoft.com/office/drawing/2014/main" id="{367F0B68-28F7-7328-A4A8-16971F19CC3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919" t="-364" r="2489" b="1627"/>
          <a:stretch/>
        </p:blipFill>
        <p:spPr>
          <a:xfrm>
            <a:off x="8848876" y="3552187"/>
            <a:ext cx="2827598" cy="2666250"/>
          </a:xfrm>
          <a:prstGeom prst="rect">
            <a:avLst/>
          </a:prstGeom>
        </p:spPr>
      </p:pic>
      <p:sp>
        <p:nvSpPr>
          <p:cNvPr id="5" name="Rectangle 4">
            <a:extLst>
              <a:ext uri="{FF2B5EF4-FFF2-40B4-BE49-F238E27FC236}">
                <a16:creationId xmlns:a16="http://schemas.microsoft.com/office/drawing/2014/main" id="{9A3CFA92-DB92-F4FB-0BED-0C3E788071DD}"/>
              </a:ext>
            </a:extLst>
          </p:cNvPr>
          <p:cNvSpPr/>
          <p:nvPr/>
        </p:nvSpPr>
        <p:spPr>
          <a:xfrm>
            <a:off x="8363814" y="3457362"/>
            <a:ext cx="3693163" cy="2875130"/>
          </a:xfrm>
          <a:prstGeom prst="rect">
            <a:avLst/>
          </a:prstGeom>
          <a:noFill/>
          <a:ln w="12700">
            <a:solidFill>
              <a:srgbClr val="0B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dirty="0">
              <a:solidFill>
                <a:srgbClr val="0B4696"/>
              </a:solidFill>
            </a:endParaRPr>
          </a:p>
        </p:txBody>
      </p:sp>
      <p:sp>
        <p:nvSpPr>
          <p:cNvPr id="13" name="Rectangle 12">
            <a:extLst>
              <a:ext uri="{FF2B5EF4-FFF2-40B4-BE49-F238E27FC236}">
                <a16:creationId xmlns:a16="http://schemas.microsoft.com/office/drawing/2014/main" id="{152D9865-8F2C-9586-5BCD-6237A01C69A3}"/>
              </a:ext>
            </a:extLst>
          </p:cNvPr>
          <p:cNvSpPr/>
          <p:nvPr/>
        </p:nvSpPr>
        <p:spPr>
          <a:xfrm>
            <a:off x="234979" y="3968336"/>
            <a:ext cx="3799638" cy="2364155"/>
          </a:xfrm>
          <a:prstGeom prst="rect">
            <a:avLst/>
          </a:prstGeom>
          <a:noFill/>
          <a:ln w="12700">
            <a:solidFill>
              <a:srgbClr val="0B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dirty="0">
              <a:solidFill>
                <a:srgbClr val="0B4696"/>
              </a:solidFill>
            </a:endParaRPr>
          </a:p>
        </p:txBody>
      </p:sp>
      <p:pic>
        <p:nvPicPr>
          <p:cNvPr id="15" name="Picture 14">
            <a:extLst>
              <a:ext uri="{FF2B5EF4-FFF2-40B4-BE49-F238E27FC236}">
                <a16:creationId xmlns:a16="http://schemas.microsoft.com/office/drawing/2014/main" id="{69509461-3CAF-B10F-3339-ED744C3A48ED}"/>
              </a:ext>
            </a:extLst>
          </p:cNvPr>
          <p:cNvPicPr>
            <a:picLocks noChangeAspect="1"/>
          </p:cNvPicPr>
          <p:nvPr/>
        </p:nvPicPr>
        <p:blipFill>
          <a:blip r:embed="rId15"/>
          <a:stretch>
            <a:fillRect/>
          </a:stretch>
        </p:blipFill>
        <p:spPr>
          <a:xfrm>
            <a:off x="297997" y="4008005"/>
            <a:ext cx="1979992" cy="1331143"/>
          </a:xfrm>
          <a:prstGeom prst="rect">
            <a:avLst/>
          </a:prstGeom>
        </p:spPr>
      </p:pic>
      <p:pic>
        <p:nvPicPr>
          <p:cNvPr id="23" name="Picture 22">
            <a:extLst>
              <a:ext uri="{FF2B5EF4-FFF2-40B4-BE49-F238E27FC236}">
                <a16:creationId xmlns:a16="http://schemas.microsoft.com/office/drawing/2014/main" id="{6221E769-7574-3F4B-6686-5DCF157BE1F0}"/>
              </a:ext>
            </a:extLst>
          </p:cNvPr>
          <p:cNvPicPr>
            <a:picLocks noChangeAspect="1"/>
          </p:cNvPicPr>
          <p:nvPr/>
        </p:nvPicPr>
        <p:blipFill>
          <a:blip r:embed="rId16"/>
          <a:stretch>
            <a:fillRect/>
          </a:stretch>
        </p:blipFill>
        <p:spPr>
          <a:xfrm>
            <a:off x="1766644" y="5112648"/>
            <a:ext cx="2185094" cy="1140970"/>
          </a:xfrm>
          <a:prstGeom prst="rect">
            <a:avLst/>
          </a:prstGeom>
        </p:spPr>
      </p:pic>
    </p:spTree>
    <p:extLst>
      <p:ext uri="{BB962C8B-B14F-4D97-AF65-F5344CB8AC3E}">
        <p14:creationId xmlns:p14="http://schemas.microsoft.com/office/powerpoint/2010/main" val="274662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DFA6B-6F32-B344-9F66-7FE6497767B7}"/>
              </a:ext>
            </a:extLst>
          </p:cNvPr>
          <p:cNvPicPr>
            <a:picLocks noChangeAspect="1"/>
          </p:cNvPicPr>
          <p:nvPr/>
        </p:nvPicPr>
        <p:blipFill rotWithShape="1">
          <a:blip r:embed="rId2"/>
          <a:srcRect l="7679" t="851" r="3014" b="6903"/>
          <a:stretch/>
        </p:blipFill>
        <p:spPr>
          <a:xfrm>
            <a:off x="5851540" y="4337968"/>
            <a:ext cx="2927251" cy="193627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0212C98-9818-CF6F-B629-35AD6778AD81}"/>
              </a:ext>
            </a:extLst>
          </p:cNvPr>
          <p:cNvPicPr>
            <a:picLocks noChangeAspect="1"/>
          </p:cNvPicPr>
          <p:nvPr/>
        </p:nvPicPr>
        <p:blipFill rotWithShape="1">
          <a:blip r:embed="rId3"/>
          <a:srcRect l="1170" t="1044" r="1778" b="3789"/>
          <a:stretch/>
        </p:blipFill>
        <p:spPr>
          <a:xfrm>
            <a:off x="981844" y="4077072"/>
            <a:ext cx="3891816" cy="230425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ADEE113-533C-1309-6E42-5FE35A603293}"/>
              </a:ext>
            </a:extLst>
          </p:cNvPr>
          <p:cNvPicPr>
            <a:picLocks noChangeAspect="1"/>
          </p:cNvPicPr>
          <p:nvPr/>
        </p:nvPicPr>
        <p:blipFill rotWithShape="1">
          <a:blip r:embed="rId4"/>
          <a:srcRect l="3264" r="2074"/>
          <a:stretch/>
        </p:blipFill>
        <p:spPr>
          <a:xfrm>
            <a:off x="10100593" y="0"/>
            <a:ext cx="2088232" cy="787115"/>
          </a:xfrm>
          <a:prstGeom prst="rect">
            <a:avLst/>
          </a:prstGeom>
        </p:spPr>
      </p:pic>
      <p:sp>
        <p:nvSpPr>
          <p:cNvPr id="2" name="Title 1">
            <a:extLst>
              <a:ext uri="{FF2B5EF4-FFF2-40B4-BE49-F238E27FC236}">
                <a16:creationId xmlns:a16="http://schemas.microsoft.com/office/drawing/2014/main" id="{3769A1F3-9064-09F0-ED96-B438F44639BB}"/>
              </a:ext>
            </a:extLst>
          </p:cNvPr>
          <p:cNvSpPr>
            <a:spLocks noGrp="1"/>
          </p:cNvSpPr>
          <p:nvPr>
            <p:ph type="title"/>
          </p:nvPr>
        </p:nvSpPr>
        <p:spPr>
          <a:xfrm>
            <a:off x="1167888" y="764704"/>
            <a:ext cx="9751060" cy="624917"/>
          </a:xfrm>
        </p:spPr>
        <p:txBody>
          <a:bodyPr anchor="b">
            <a:noAutofit/>
          </a:bodyPr>
          <a:lstStyle/>
          <a:p>
            <a:r>
              <a:rPr lang="en-US" sz="2800" b="1" i="1" dirty="0"/>
              <a:t>CERTH’s tasks (1/2)</a:t>
            </a:r>
          </a:p>
        </p:txBody>
      </p:sp>
      <p:sp>
        <p:nvSpPr>
          <p:cNvPr id="7" name="Content Placeholder 7">
            <a:extLst>
              <a:ext uri="{FF2B5EF4-FFF2-40B4-BE49-F238E27FC236}">
                <a16:creationId xmlns:a16="http://schemas.microsoft.com/office/drawing/2014/main" id="{582842CC-9D49-45AD-B26D-B421F0902FFC}"/>
              </a:ext>
            </a:extLst>
          </p:cNvPr>
          <p:cNvSpPr>
            <a:spLocks noGrp="1"/>
          </p:cNvSpPr>
          <p:nvPr>
            <p:ph sz="half" idx="1"/>
          </p:nvPr>
        </p:nvSpPr>
        <p:spPr>
          <a:xfrm>
            <a:off x="407247" y="1354194"/>
            <a:ext cx="5112568" cy="2987824"/>
          </a:xfrm>
        </p:spPr>
        <p:txBody>
          <a:bodyPr>
            <a:normAutofit/>
          </a:bodyPr>
          <a:lstStyle/>
          <a:p>
            <a:pPr marL="0" indent="0" algn="just">
              <a:spcBef>
                <a:spcPts val="600"/>
              </a:spcBef>
              <a:buNone/>
            </a:pPr>
            <a:r>
              <a:rPr lang="en-US" sz="2000" dirty="0">
                <a:solidFill>
                  <a:schemeClr val="accent2">
                    <a:lumMod val="75000"/>
                  </a:schemeClr>
                </a:solidFill>
              </a:rPr>
              <a:t>Health status monitoring and management</a:t>
            </a:r>
          </a:p>
          <a:p>
            <a:pPr marL="0" indent="0" algn="just">
              <a:spcBef>
                <a:spcPts val="600"/>
              </a:spcBef>
              <a:buNone/>
            </a:pPr>
            <a:endParaRPr lang="en-US" sz="2000" dirty="0"/>
          </a:p>
          <a:p>
            <a:pPr marL="0" indent="0" algn="just">
              <a:spcBef>
                <a:spcPts val="600"/>
              </a:spcBef>
              <a:buNone/>
            </a:pPr>
            <a:r>
              <a:rPr lang="en-US" sz="1600" u="sng" dirty="0"/>
              <a:t>Objectives</a:t>
            </a:r>
          </a:p>
          <a:p>
            <a:pPr algn="just">
              <a:spcBef>
                <a:spcPts val="800"/>
              </a:spcBef>
              <a:buFont typeface="Wingdings" panose="05000000000000000000" pitchFamily="2" charset="2"/>
              <a:buChar char="Ø"/>
            </a:pPr>
            <a:r>
              <a:rPr lang="en-US" sz="1600" dirty="0"/>
              <a:t>Utilize AI-based sensor data analysis post-landing for check-up, fault detection, and maintenance prediction.</a:t>
            </a:r>
          </a:p>
          <a:p>
            <a:pPr marL="0" indent="0" algn="just">
              <a:spcBef>
                <a:spcPts val="600"/>
              </a:spcBef>
              <a:buNone/>
            </a:pPr>
            <a:r>
              <a:rPr lang="en-US" sz="1600" dirty="0"/>
              <a:t>Output:</a:t>
            </a:r>
          </a:p>
          <a:p>
            <a:pPr algn="just">
              <a:lnSpc>
                <a:spcPct val="70000"/>
              </a:lnSpc>
              <a:spcBef>
                <a:spcPts val="800"/>
              </a:spcBef>
              <a:buFont typeface="Wingdings" panose="05000000000000000000" pitchFamily="2" charset="2"/>
              <a:buChar char="ü"/>
            </a:pPr>
            <a:r>
              <a:rPr lang="en-US" sz="1600" dirty="0"/>
              <a:t>Enhanced flight safety.</a:t>
            </a:r>
          </a:p>
          <a:p>
            <a:pPr algn="just">
              <a:lnSpc>
                <a:spcPct val="70000"/>
              </a:lnSpc>
              <a:spcBef>
                <a:spcPts val="1000"/>
              </a:spcBef>
              <a:buFont typeface="Wingdings" panose="05000000000000000000" pitchFamily="2" charset="2"/>
              <a:buChar char="ü"/>
            </a:pPr>
            <a:r>
              <a:rPr lang="en-US" sz="1600" dirty="0"/>
              <a:t>Reduced unscheduled maintenance.</a:t>
            </a:r>
            <a:endParaRPr lang="el-GR" sz="1600" dirty="0"/>
          </a:p>
        </p:txBody>
      </p:sp>
      <p:sp>
        <p:nvSpPr>
          <p:cNvPr id="15" name="Content Placeholder 7">
            <a:extLst>
              <a:ext uri="{FF2B5EF4-FFF2-40B4-BE49-F238E27FC236}">
                <a16:creationId xmlns:a16="http://schemas.microsoft.com/office/drawing/2014/main" id="{88AEE09B-7AC3-3C48-AA55-3781C4F36184}"/>
              </a:ext>
            </a:extLst>
          </p:cNvPr>
          <p:cNvSpPr txBox="1">
            <a:spLocks/>
          </p:cNvSpPr>
          <p:nvPr/>
        </p:nvSpPr>
        <p:spPr>
          <a:xfrm>
            <a:off x="6043418" y="1354194"/>
            <a:ext cx="5731532" cy="3122599"/>
          </a:xfrm>
          <a:prstGeom prst="rect">
            <a:avLst/>
          </a:prstGeom>
        </p:spPr>
        <p:txBody>
          <a:bodyPr vert="horz" lIns="121899" tIns="60949" rIns="121899" bIns="60949" rtlCol="0">
            <a:norm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marL="0" indent="0" algn="just">
              <a:spcBef>
                <a:spcPts val="600"/>
              </a:spcBef>
              <a:buFont typeface="Arial" pitchFamily="34" charset="0"/>
              <a:buNone/>
            </a:pPr>
            <a:r>
              <a:rPr lang="en-US" sz="2000" dirty="0">
                <a:solidFill>
                  <a:schemeClr val="accent2">
                    <a:lumMod val="75000"/>
                  </a:schemeClr>
                </a:solidFill>
              </a:rPr>
              <a:t>Ultrasonic technologies for icing and biofouling mitigation</a:t>
            </a:r>
          </a:p>
          <a:p>
            <a:pPr marL="0" indent="0" algn="just">
              <a:spcBef>
                <a:spcPts val="600"/>
              </a:spcBef>
              <a:buFont typeface="Arial" pitchFamily="34" charset="0"/>
              <a:buNone/>
            </a:pPr>
            <a:endParaRPr lang="en-US" sz="2000" dirty="0"/>
          </a:p>
          <a:p>
            <a:pPr marL="0" indent="0" algn="just">
              <a:lnSpc>
                <a:spcPct val="80000"/>
              </a:lnSpc>
              <a:spcBef>
                <a:spcPts val="600"/>
              </a:spcBef>
              <a:buFont typeface="Arial" pitchFamily="34" charset="0"/>
              <a:buNone/>
            </a:pPr>
            <a:r>
              <a:rPr lang="en-US" sz="1600" u="sng" dirty="0"/>
              <a:t>Objectives</a:t>
            </a:r>
          </a:p>
          <a:p>
            <a:pPr algn="just">
              <a:lnSpc>
                <a:spcPct val="80000"/>
              </a:lnSpc>
              <a:spcBef>
                <a:spcPts val="800"/>
              </a:spcBef>
              <a:buFont typeface="Wingdings" panose="05000000000000000000" pitchFamily="2" charset="2"/>
              <a:buChar char="Ø"/>
            </a:pPr>
            <a:r>
              <a:rPr lang="en-US" sz="1600" dirty="0"/>
              <a:t>Utilize ultrasonic and low-frequency vibrations to prevent and remove ice and biofouling.</a:t>
            </a:r>
          </a:p>
          <a:p>
            <a:pPr marL="0" indent="0" algn="just">
              <a:lnSpc>
                <a:spcPct val="80000"/>
              </a:lnSpc>
              <a:spcBef>
                <a:spcPts val="600"/>
              </a:spcBef>
              <a:buNone/>
            </a:pPr>
            <a:r>
              <a:rPr lang="en-US" sz="1600" dirty="0"/>
              <a:t>Output:</a:t>
            </a:r>
          </a:p>
          <a:p>
            <a:pPr algn="just">
              <a:lnSpc>
                <a:spcPct val="80000"/>
              </a:lnSpc>
              <a:spcBef>
                <a:spcPts val="800"/>
              </a:spcBef>
              <a:buFont typeface="Wingdings" panose="05000000000000000000" pitchFamily="2" charset="2"/>
              <a:buChar char="ü"/>
            </a:pPr>
            <a:r>
              <a:rPr lang="en-GB" sz="1600" dirty="0"/>
              <a:t>Environmentally safe</a:t>
            </a:r>
            <a:r>
              <a:rPr lang="en-US" sz="1600" dirty="0"/>
              <a:t> de-icing and anti-fouling strategies.</a:t>
            </a:r>
          </a:p>
          <a:p>
            <a:pPr algn="just">
              <a:lnSpc>
                <a:spcPct val="80000"/>
              </a:lnSpc>
              <a:spcBef>
                <a:spcPts val="800"/>
              </a:spcBef>
              <a:buFont typeface="Wingdings" panose="05000000000000000000" pitchFamily="2" charset="2"/>
              <a:buChar char="ü"/>
            </a:pPr>
            <a:r>
              <a:rPr lang="en-US" sz="1600" dirty="0"/>
              <a:t>Minimized use of harmful chemicals.</a:t>
            </a:r>
            <a:endParaRPr lang="en-GB" sz="1600" dirty="0"/>
          </a:p>
        </p:txBody>
      </p:sp>
      <p:pic>
        <p:nvPicPr>
          <p:cNvPr id="14" name="Picture 13" descr="A clear plastic box with red corners&#10;&#10;Description automatically generated with medium confidence">
            <a:extLst>
              <a:ext uri="{FF2B5EF4-FFF2-40B4-BE49-F238E27FC236}">
                <a16:creationId xmlns:a16="http://schemas.microsoft.com/office/drawing/2014/main" id="{3F034D86-D626-CD0F-5C79-381091249F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966"/>
          <a:stretch/>
        </p:blipFill>
        <p:spPr>
          <a:xfrm>
            <a:off x="9039975" y="4378236"/>
            <a:ext cx="2678719" cy="1855741"/>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CB7EB578-ADCD-22A7-E67A-12A5F5DD3F8A}"/>
              </a:ext>
            </a:extLst>
          </p:cNvPr>
          <p:cNvSpPr txBox="1">
            <a:spLocks/>
          </p:cNvSpPr>
          <p:nvPr/>
        </p:nvSpPr>
        <p:spPr>
          <a:xfrm>
            <a:off x="1105129" y="361697"/>
            <a:ext cx="7653579" cy="967140"/>
          </a:xfrm>
          <a:prstGeom prst="rect">
            <a:avLst/>
          </a:prstGeom>
        </p:spPr>
        <p:txBody>
          <a:bodyPr vert="horz" lIns="121899" tIns="60949" rIns="121899" bIns="60949" rtlCol="0" anchor="b">
            <a:normAutofit fontScale="90000"/>
          </a:bodyPr>
          <a:lstStyle>
            <a:lvl1pPr algn="l" defTabSz="1218987" rtl="0" eaLnBrk="1" latinLnBrk="0" hangingPunct="1">
              <a:spcBef>
                <a:spcPct val="0"/>
              </a:spcBef>
              <a:buNone/>
              <a:defRPr sz="3600" kern="1200">
                <a:solidFill>
                  <a:srgbClr val="0070C0"/>
                </a:solidFill>
                <a:latin typeface="+mj-lt"/>
                <a:ea typeface="+mj-ea"/>
                <a:cs typeface="+mj-cs"/>
              </a:defRPr>
            </a:lvl1pPr>
          </a:lstStyle>
          <a:p>
            <a:r>
              <a:rPr lang="en-GB" b="1" i="1"/>
              <a:t>		</a:t>
            </a:r>
            <a:r>
              <a:rPr lang="el-GR" b="1" i="1"/>
              <a:t>           </a:t>
            </a:r>
            <a:r>
              <a:rPr lang="en-GB" b="1" i="1"/>
              <a:t>Di-Pegasus project</a:t>
            </a:r>
            <a:br>
              <a:rPr lang="en-GB" b="1" i="1"/>
            </a:br>
            <a:endParaRPr lang="en-GB" sz="1999" b="1" i="1" dirty="0"/>
          </a:p>
        </p:txBody>
      </p:sp>
    </p:spTree>
    <p:extLst>
      <p:ext uri="{BB962C8B-B14F-4D97-AF65-F5344CB8AC3E}">
        <p14:creationId xmlns:p14="http://schemas.microsoft.com/office/powerpoint/2010/main" val="193228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D691B826-E9B3-55E7-2D98-A46FC969BC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6777" y="1812528"/>
            <a:ext cx="5334006" cy="2480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ADEE113-533C-1309-6E42-5FE35A603293}"/>
              </a:ext>
            </a:extLst>
          </p:cNvPr>
          <p:cNvPicPr>
            <a:picLocks noChangeAspect="1"/>
          </p:cNvPicPr>
          <p:nvPr/>
        </p:nvPicPr>
        <p:blipFill rotWithShape="1">
          <a:blip r:embed="rId3"/>
          <a:srcRect l="3264" r="2074"/>
          <a:stretch/>
        </p:blipFill>
        <p:spPr>
          <a:xfrm>
            <a:off x="10100593" y="0"/>
            <a:ext cx="2088232" cy="787115"/>
          </a:xfrm>
          <a:prstGeom prst="rect">
            <a:avLst/>
          </a:prstGeom>
        </p:spPr>
      </p:pic>
      <p:sp>
        <p:nvSpPr>
          <p:cNvPr id="8" name="Content Placeholder 7">
            <a:extLst>
              <a:ext uri="{FF2B5EF4-FFF2-40B4-BE49-F238E27FC236}">
                <a16:creationId xmlns:a16="http://schemas.microsoft.com/office/drawing/2014/main" id="{396CB8F1-454B-5F28-4901-DA4555273043}"/>
              </a:ext>
            </a:extLst>
          </p:cNvPr>
          <p:cNvSpPr>
            <a:spLocks noGrp="1"/>
          </p:cNvSpPr>
          <p:nvPr>
            <p:ph idx="1"/>
          </p:nvPr>
        </p:nvSpPr>
        <p:spPr>
          <a:xfrm>
            <a:off x="638042" y="1681783"/>
            <a:ext cx="4875529" cy="4320480"/>
          </a:xfrm>
        </p:spPr>
        <p:txBody>
          <a:bodyPr>
            <a:normAutofit/>
          </a:bodyPr>
          <a:lstStyle/>
          <a:p>
            <a:pPr marL="0" indent="0" algn="just">
              <a:lnSpc>
                <a:spcPct val="100000"/>
              </a:lnSpc>
              <a:buNone/>
            </a:pPr>
            <a:r>
              <a:rPr lang="en-US" sz="1800" dirty="0">
                <a:solidFill>
                  <a:schemeClr val="accent2">
                    <a:lumMod val="75000"/>
                  </a:schemeClr>
                </a:solidFill>
              </a:rPr>
              <a:t>Sustainable circular economy framework</a:t>
            </a:r>
          </a:p>
          <a:p>
            <a:pPr marL="0" indent="0" algn="just">
              <a:lnSpc>
                <a:spcPct val="110000"/>
              </a:lnSpc>
              <a:spcBef>
                <a:spcPts val="1000"/>
              </a:spcBef>
              <a:buNone/>
            </a:pPr>
            <a:r>
              <a:rPr lang="en-US" sz="1600" u="sng" dirty="0"/>
              <a:t>Objectives</a:t>
            </a:r>
          </a:p>
          <a:p>
            <a:pPr algn="just">
              <a:spcBef>
                <a:spcPts val="600"/>
              </a:spcBef>
              <a:buFont typeface="Wingdings" panose="05000000000000000000" pitchFamily="2" charset="2"/>
              <a:buChar char="Ø"/>
            </a:pPr>
            <a:r>
              <a:rPr lang="en-US" sz="1600" dirty="0"/>
              <a:t>Comprehensive inventory analysis of</a:t>
            </a:r>
            <a:r>
              <a:rPr lang="el-GR" sz="1600" dirty="0"/>
              <a:t> </a:t>
            </a:r>
            <a:r>
              <a:rPr lang="en-US" sz="1600" dirty="0"/>
              <a:t>commercial aircraft and airport infrastructure materials for repurposing in UASs, vertiports and water ports, using AI, big data, data mining, analytics and IoT.</a:t>
            </a:r>
          </a:p>
          <a:p>
            <a:pPr algn="just">
              <a:spcBef>
                <a:spcPts val="600"/>
              </a:spcBef>
              <a:buFont typeface="Wingdings" panose="05000000000000000000" pitchFamily="2" charset="2"/>
              <a:buChar char="Ø"/>
            </a:pPr>
            <a:endParaRPr lang="en-US" sz="1600" dirty="0"/>
          </a:p>
          <a:p>
            <a:pPr algn="just">
              <a:spcBef>
                <a:spcPts val="600"/>
              </a:spcBef>
              <a:buFont typeface="Wingdings" panose="05000000000000000000" pitchFamily="2" charset="2"/>
              <a:buChar char="Ø"/>
            </a:pPr>
            <a:r>
              <a:rPr lang="en-US" sz="1600" dirty="0"/>
              <a:t>Utilization of digital tools to facilitate stakeholder collaboration for material reuse.</a:t>
            </a:r>
          </a:p>
        </p:txBody>
      </p:sp>
      <p:sp>
        <p:nvSpPr>
          <p:cNvPr id="13" name="Content Placeholder 7">
            <a:extLst>
              <a:ext uri="{FF2B5EF4-FFF2-40B4-BE49-F238E27FC236}">
                <a16:creationId xmlns:a16="http://schemas.microsoft.com/office/drawing/2014/main" id="{9F2930F0-BE07-EABE-1717-4E084A131CB4}"/>
              </a:ext>
            </a:extLst>
          </p:cNvPr>
          <p:cNvSpPr txBox="1">
            <a:spLocks/>
          </p:cNvSpPr>
          <p:nvPr/>
        </p:nvSpPr>
        <p:spPr>
          <a:xfrm>
            <a:off x="7390556" y="4437112"/>
            <a:ext cx="4340932" cy="1584176"/>
          </a:xfrm>
          <a:prstGeom prst="rect">
            <a:avLst/>
          </a:prstGeom>
        </p:spPr>
        <p:txBody>
          <a:bodyPr vert="horz" lIns="121899" tIns="60949" rIns="121899" bIns="60949" rtlCol="0">
            <a:norm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marL="0" indent="0">
              <a:spcBef>
                <a:spcPts val="600"/>
              </a:spcBef>
              <a:buNone/>
            </a:pPr>
            <a:r>
              <a:rPr lang="en-US" sz="2000" dirty="0">
                <a:solidFill>
                  <a:srgbClr val="0070C0"/>
                </a:solidFill>
              </a:rPr>
              <a:t>Output:</a:t>
            </a:r>
          </a:p>
          <a:p>
            <a:pPr>
              <a:spcBef>
                <a:spcPts val="800"/>
              </a:spcBef>
              <a:buFont typeface="Wingdings" panose="05000000000000000000" pitchFamily="2" charset="2"/>
              <a:buChar char="ü"/>
            </a:pPr>
            <a:r>
              <a:rPr lang="en-US" sz="2000" dirty="0">
                <a:solidFill>
                  <a:srgbClr val="0070C0"/>
                </a:solidFill>
              </a:rPr>
              <a:t>Enhanced sustainability.</a:t>
            </a:r>
          </a:p>
          <a:p>
            <a:pPr>
              <a:spcBef>
                <a:spcPts val="800"/>
              </a:spcBef>
              <a:buFont typeface="Wingdings" panose="05000000000000000000" pitchFamily="2" charset="2"/>
              <a:buChar char="ü"/>
            </a:pPr>
            <a:r>
              <a:rPr lang="en-US" sz="2000" dirty="0">
                <a:solidFill>
                  <a:srgbClr val="0070C0"/>
                </a:solidFill>
              </a:rPr>
              <a:t>Minimization of raw material extraction.</a:t>
            </a:r>
          </a:p>
        </p:txBody>
      </p:sp>
      <p:sp>
        <p:nvSpPr>
          <p:cNvPr id="14" name="Arrow: Down 13">
            <a:extLst>
              <a:ext uri="{FF2B5EF4-FFF2-40B4-BE49-F238E27FC236}">
                <a16:creationId xmlns:a16="http://schemas.microsoft.com/office/drawing/2014/main" id="{640FD66A-54C9-55C2-2433-1EE537AD37C5}"/>
              </a:ext>
            </a:extLst>
          </p:cNvPr>
          <p:cNvSpPr/>
          <p:nvPr/>
        </p:nvSpPr>
        <p:spPr>
          <a:xfrm rot="16200000">
            <a:off x="6461534" y="4469347"/>
            <a:ext cx="484632" cy="978408"/>
          </a:xfrm>
          <a:prstGeom prst="downArrow">
            <a:avLst/>
          </a:prstGeom>
          <a:gradFill>
            <a:gsLst>
              <a:gs pos="25000">
                <a:srgbClr val="0A459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D69D0A4-2411-651B-D2D5-C7B755AC2034}"/>
              </a:ext>
            </a:extLst>
          </p:cNvPr>
          <p:cNvSpPr>
            <a:spLocks noGrp="1"/>
          </p:cNvSpPr>
          <p:nvPr>
            <p:ph type="title"/>
          </p:nvPr>
        </p:nvSpPr>
        <p:spPr>
          <a:xfrm>
            <a:off x="1105129" y="361697"/>
            <a:ext cx="7653579" cy="967140"/>
          </a:xfrm>
        </p:spPr>
        <p:txBody>
          <a:bodyPr>
            <a:normAutofit fontScale="90000"/>
          </a:bodyPr>
          <a:lstStyle/>
          <a:p>
            <a:r>
              <a:rPr lang="en-GB" b="1" i="1" dirty="0"/>
              <a:t>		</a:t>
            </a:r>
            <a:r>
              <a:rPr lang="el-GR" b="1" i="1" dirty="0"/>
              <a:t>           </a:t>
            </a:r>
            <a:r>
              <a:rPr lang="en-GB" b="1" i="1" dirty="0"/>
              <a:t>Di-Pegasus project</a:t>
            </a:r>
            <a:br>
              <a:rPr lang="en-GB" b="1" i="1" dirty="0"/>
            </a:br>
            <a:endParaRPr lang="en-GB" sz="1999" b="1" i="1" dirty="0"/>
          </a:p>
        </p:txBody>
      </p:sp>
    </p:spTree>
    <p:extLst>
      <p:ext uri="{BB962C8B-B14F-4D97-AF65-F5344CB8AC3E}">
        <p14:creationId xmlns:p14="http://schemas.microsoft.com/office/powerpoint/2010/main" val="112438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852" y="764704"/>
            <a:ext cx="5400600" cy="503312"/>
          </a:xfrm>
        </p:spPr>
        <p:txBody>
          <a:bodyPr>
            <a:noAutofit/>
          </a:bodyPr>
          <a:lstStyle/>
          <a:p>
            <a:br>
              <a:rPr lang="en-US" sz="3200" b="1" dirty="0"/>
            </a:br>
            <a:r>
              <a:rPr lang="en-US" sz="3200" b="1" i="1" dirty="0"/>
              <a:t>Contact Information</a:t>
            </a:r>
          </a:p>
        </p:txBody>
      </p:sp>
      <p:sp>
        <p:nvSpPr>
          <p:cNvPr id="3" name="Content Placeholder 2"/>
          <p:cNvSpPr>
            <a:spLocks noGrp="1"/>
          </p:cNvSpPr>
          <p:nvPr>
            <p:ph idx="1"/>
          </p:nvPr>
        </p:nvSpPr>
        <p:spPr>
          <a:xfrm>
            <a:off x="477788" y="2516377"/>
            <a:ext cx="3240360" cy="1825246"/>
          </a:xfrm>
        </p:spPr>
        <p:txBody>
          <a:bodyPr>
            <a:normAutofit/>
          </a:bodyPr>
          <a:lstStyle/>
          <a:p>
            <a:r>
              <a:rPr lang="en-US" sz="1600" b="1" dirty="0"/>
              <a:t>Dr Vassilis Kappatos</a:t>
            </a:r>
          </a:p>
          <a:p>
            <a:r>
              <a:rPr lang="en-US" sz="1600" dirty="0"/>
              <a:t>E-mail: </a:t>
            </a:r>
            <a:r>
              <a:rPr lang="en-US" sz="1600" b="1" dirty="0" err="1">
                <a:solidFill>
                  <a:srgbClr val="0F6FC6"/>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vkappatos</a:t>
            </a:r>
            <a:r>
              <a:rPr lang="el-GR" sz="1600" b="1" dirty="0">
                <a:solidFill>
                  <a:srgbClr val="0F6FC6"/>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a:t>
            </a:r>
            <a:r>
              <a:rPr lang="en-US" sz="1600" b="1" dirty="0">
                <a:solidFill>
                  <a:srgbClr val="0F6FC6"/>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certh.gr</a:t>
            </a:r>
            <a:endParaRPr lang="el-GR" sz="1600" b="1" dirty="0">
              <a:solidFill>
                <a:srgbClr val="0F6FC6"/>
              </a:solidFill>
              <a:effectLst>
                <a:outerShdw blurRad="38100" dist="38100" dir="2700000" algn="tl">
                  <a:srgbClr val="000000">
                    <a:alpha val="43137"/>
                  </a:srgbClr>
                </a:outerShdw>
              </a:effectLst>
            </a:endParaRPr>
          </a:p>
          <a:p>
            <a:r>
              <a:rPr lang="en-US" sz="1600" dirty="0"/>
              <a:t>Tel.</a:t>
            </a:r>
            <a:r>
              <a:rPr lang="el-GR" sz="1600" dirty="0"/>
              <a:t>.</a:t>
            </a:r>
            <a:r>
              <a:rPr lang="en-US" sz="1600" dirty="0"/>
              <a:t>:</a:t>
            </a:r>
            <a:r>
              <a:rPr lang="el-GR" sz="1600" dirty="0"/>
              <a:t> </a:t>
            </a:r>
            <a:r>
              <a:rPr lang="en-GB" sz="1800" b="1" u="sng" dirty="0">
                <a:solidFill>
                  <a:srgbClr val="0F6FC6"/>
                </a:solidFill>
                <a:effectLst>
                  <a:outerShdw blurRad="38100" dist="38100" dir="2700000" algn="tl">
                    <a:srgbClr val="000000">
                      <a:alpha val="43137"/>
                    </a:srgbClr>
                  </a:outerShdw>
                </a:effectLst>
                <a:ea typeface="Times New Roman" panose="02020603050405020304" pitchFamily="18" charset="0"/>
                <a:hlinkClick r:id="rId3" action="ppaction://hlinkfile">
                  <a:extLst>
                    <a:ext uri="{A12FA001-AC4F-418D-AE19-62706E023703}">
                      <ahyp:hlinkClr xmlns:ahyp="http://schemas.microsoft.com/office/drawing/2018/hyperlinkcolor" val="tx"/>
                    </a:ext>
                  </a:extLst>
                </a:hlinkClick>
              </a:rPr>
              <a:t>(+30) 2310 498 486</a:t>
            </a:r>
            <a:r>
              <a:rPr lang="en-GB" sz="1800" b="1" dirty="0">
                <a:solidFill>
                  <a:srgbClr val="0F6FC6"/>
                </a:solidFill>
                <a:effectLst>
                  <a:outerShdw blurRad="38100" dist="38100" dir="2700000" algn="tl">
                    <a:srgbClr val="000000">
                      <a:alpha val="43137"/>
                    </a:srgbClr>
                  </a:outerShdw>
                </a:effectLst>
                <a:ea typeface="Times New Roman" panose="02020603050405020304" pitchFamily="18" charset="0"/>
              </a:rPr>
              <a:t> </a:t>
            </a:r>
          </a:p>
          <a:p>
            <a:endParaRPr lang="el-GR" sz="1600" b="1" dirty="0">
              <a:solidFill>
                <a:srgbClr val="0F6FC6"/>
              </a:solidFill>
              <a:effectLst>
                <a:outerShdw blurRad="38100" dist="38100" dir="2700000" algn="tl">
                  <a:srgbClr val="000000">
                    <a:alpha val="43137"/>
                  </a:srgbClr>
                </a:outerShdw>
              </a:effectLst>
            </a:endParaRPr>
          </a:p>
        </p:txBody>
      </p:sp>
      <p:pic>
        <p:nvPicPr>
          <p:cNvPr id="6" name="Content Placeholder 5">
            <a:extLst>
              <a:ext uri="{FF2B5EF4-FFF2-40B4-BE49-F238E27FC236}">
                <a16:creationId xmlns:a16="http://schemas.microsoft.com/office/drawing/2014/main" id="{6BD3D384-5694-401A-B857-179F9C574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372" y="1412776"/>
            <a:ext cx="7218181" cy="36724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32182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BA87BA0-9A60-46CC-A169-1AE668BD8546}"/>
              </a:ext>
            </a:extLst>
          </p:cNvPr>
          <p:cNvSpPr txBox="1"/>
          <p:nvPr/>
        </p:nvSpPr>
        <p:spPr>
          <a:xfrm>
            <a:off x="1008850" y="670173"/>
            <a:ext cx="7389818" cy="954107"/>
          </a:xfrm>
          <a:prstGeom prst="rect">
            <a:avLst/>
          </a:prstGeom>
          <a:noFill/>
        </p:spPr>
        <p:txBody>
          <a:bodyPr wrap="square" rtlCol="0">
            <a:spAutoFit/>
          </a:bodyPr>
          <a:lstStyle/>
          <a:p>
            <a:r>
              <a:rPr lang="en-US" sz="2800" b="1" i="1" dirty="0">
                <a:solidFill>
                  <a:srgbClr val="0070C0"/>
                </a:solidFill>
              </a:rPr>
              <a:t>Centre for Research and Technology Hellas</a:t>
            </a:r>
          </a:p>
          <a:p>
            <a:r>
              <a:rPr lang="en-US" sz="2800" b="1" i="1" dirty="0">
                <a:solidFill>
                  <a:srgbClr val="0070C0"/>
                </a:solidFill>
              </a:rPr>
              <a:t> </a:t>
            </a:r>
            <a:r>
              <a:rPr lang="el-GR" sz="2800" b="1" i="1" dirty="0">
                <a:solidFill>
                  <a:srgbClr val="0070C0"/>
                </a:solidFill>
              </a:rPr>
              <a:t>(</a:t>
            </a:r>
            <a:r>
              <a:rPr lang="en-US" sz="2800" b="1" i="1" dirty="0">
                <a:solidFill>
                  <a:srgbClr val="0070C0"/>
                </a:solidFill>
              </a:rPr>
              <a:t>CERTH</a:t>
            </a:r>
            <a:r>
              <a:rPr lang="el-GR" sz="2800" b="1" i="1" dirty="0">
                <a:solidFill>
                  <a:srgbClr val="0070C0"/>
                </a:solidFill>
              </a:rPr>
              <a:t>)</a:t>
            </a:r>
          </a:p>
        </p:txBody>
      </p:sp>
      <p:cxnSp>
        <p:nvCxnSpPr>
          <p:cNvPr id="13" name="Straight Connector 12">
            <a:extLst>
              <a:ext uri="{FF2B5EF4-FFF2-40B4-BE49-F238E27FC236}">
                <a16:creationId xmlns:a16="http://schemas.microsoft.com/office/drawing/2014/main" id="{F40C0B20-872C-47F2-A46D-CFE1EDC3028C}"/>
              </a:ext>
            </a:extLst>
          </p:cNvPr>
          <p:cNvCxnSpPr/>
          <p:nvPr/>
        </p:nvCxnSpPr>
        <p:spPr>
          <a:xfrm>
            <a:off x="888768" y="1549891"/>
            <a:ext cx="8803040" cy="0"/>
          </a:xfrm>
          <a:prstGeom prst="line">
            <a:avLst/>
          </a:prstGeom>
          <a:ln>
            <a:no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A32EE6E-438D-4C32-8470-465D9E221547}"/>
              </a:ext>
            </a:extLst>
          </p:cNvPr>
          <p:cNvGrpSpPr/>
          <p:nvPr/>
        </p:nvGrpSpPr>
        <p:grpSpPr>
          <a:xfrm>
            <a:off x="185272" y="1854033"/>
            <a:ext cx="2846212" cy="338554"/>
            <a:chOff x="-1144965" y="4304326"/>
            <a:chExt cx="4931185" cy="482580"/>
          </a:xfrm>
        </p:grpSpPr>
        <p:sp>
          <p:nvSpPr>
            <p:cNvPr id="21" name="Flowchart: Connector 20">
              <a:extLst>
                <a:ext uri="{FF2B5EF4-FFF2-40B4-BE49-F238E27FC236}">
                  <a16:creationId xmlns:a16="http://schemas.microsoft.com/office/drawing/2014/main" id="{0409853D-D7CD-4484-ACCD-AC0875ED0C20}"/>
                </a:ext>
              </a:extLst>
            </p:cNvPr>
            <p:cNvSpPr/>
            <p:nvPr/>
          </p:nvSpPr>
          <p:spPr>
            <a:xfrm>
              <a:off x="-1144965" y="4408283"/>
              <a:ext cx="321733" cy="254806"/>
            </a:xfrm>
            <a:prstGeom prst="flowChartConnector">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399" dirty="0"/>
            </a:p>
          </p:txBody>
        </p:sp>
        <p:sp>
          <p:nvSpPr>
            <p:cNvPr id="23" name="TextBox 22">
              <a:extLst>
                <a:ext uri="{FF2B5EF4-FFF2-40B4-BE49-F238E27FC236}">
                  <a16:creationId xmlns:a16="http://schemas.microsoft.com/office/drawing/2014/main" id="{6C24B72E-D96D-4DC2-988F-17631B97DA67}"/>
                </a:ext>
              </a:extLst>
            </p:cNvPr>
            <p:cNvSpPr txBox="1"/>
            <p:nvPr/>
          </p:nvSpPr>
          <p:spPr>
            <a:xfrm>
              <a:off x="-820512" y="4304326"/>
              <a:ext cx="4606732" cy="482580"/>
            </a:xfrm>
            <a:prstGeom prst="rect">
              <a:avLst/>
            </a:prstGeom>
            <a:noFill/>
          </p:spPr>
          <p:txBody>
            <a:bodyPr wrap="square" rtlCol="0">
              <a:spAutoFit/>
            </a:bodyPr>
            <a:lstStyle/>
            <a:p>
              <a:r>
                <a:rPr lang="en-US" sz="1600" b="1" dirty="0">
                  <a:cs typeface="Arial" panose="020B0604020202020204" pitchFamily="34" charset="0"/>
                </a:rPr>
                <a:t>Personnel</a:t>
              </a:r>
              <a:r>
                <a:rPr lang="el-GR" sz="1600" b="1" dirty="0"/>
                <a:t>:</a:t>
              </a:r>
              <a:r>
                <a:rPr lang="el-GR" sz="1600" dirty="0"/>
                <a:t> &gt;1625</a:t>
              </a:r>
              <a:r>
                <a:rPr lang="en-US" sz="1600" dirty="0"/>
                <a:t>.</a:t>
              </a:r>
              <a:endParaRPr lang="el-GR" sz="1600" dirty="0"/>
            </a:p>
          </p:txBody>
        </p:sp>
      </p:grpSp>
      <p:sp>
        <p:nvSpPr>
          <p:cNvPr id="24" name="Flowchart: Connector 23">
            <a:extLst>
              <a:ext uri="{FF2B5EF4-FFF2-40B4-BE49-F238E27FC236}">
                <a16:creationId xmlns:a16="http://schemas.microsoft.com/office/drawing/2014/main" id="{84840CE2-2998-4692-883F-6A3213E231D0}"/>
              </a:ext>
            </a:extLst>
          </p:cNvPr>
          <p:cNvSpPr/>
          <p:nvPr/>
        </p:nvSpPr>
        <p:spPr>
          <a:xfrm>
            <a:off x="185272" y="2280395"/>
            <a:ext cx="145782" cy="164486"/>
          </a:xfrm>
          <a:prstGeom prst="flowChartConnector">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399" dirty="0"/>
          </a:p>
        </p:txBody>
      </p:sp>
      <p:cxnSp>
        <p:nvCxnSpPr>
          <p:cNvPr id="25" name="Straight Connector 24">
            <a:extLst>
              <a:ext uri="{FF2B5EF4-FFF2-40B4-BE49-F238E27FC236}">
                <a16:creationId xmlns:a16="http://schemas.microsoft.com/office/drawing/2014/main" id="{351FBA3D-727E-4670-BE19-D586047C1D6F}"/>
              </a:ext>
            </a:extLst>
          </p:cNvPr>
          <p:cNvCxnSpPr>
            <a:cxnSpLocks/>
          </p:cNvCxnSpPr>
          <p:nvPr/>
        </p:nvCxnSpPr>
        <p:spPr>
          <a:xfrm>
            <a:off x="185272" y="2524774"/>
            <a:ext cx="4416135"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F6EC708-95E3-4F38-B6BE-A74F71834430}"/>
              </a:ext>
            </a:extLst>
          </p:cNvPr>
          <p:cNvSpPr txBox="1"/>
          <p:nvPr/>
        </p:nvSpPr>
        <p:spPr>
          <a:xfrm>
            <a:off x="350069" y="2183022"/>
            <a:ext cx="6582655" cy="338554"/>
          </a:xfrm>
          <a:prstGeom prst="rect">
            <a:avLst/>
          </a:prstGeom>
          <a:noFill/>
        </p:spPr>
        <p:txBody>
          <a:bodyPr wrap="square" rtlCol="0">
            <a:spAutoFit/>
          </a:bodyPr>
          <a:lstStyle/>
          <a:p>
            <a:r>
              <a:rPr lang="en-US" sz="1600" b="1" dirty="0"/>
              <a:t>Annual Revenues</a:t>
            </a:r>
            <a:r>
              <a:rPr lang="el-GR" sz="1600" b="1" dirty="0"/>
              <a:t>: </a:t>
            </a:r>
            <a:r>
              <a:rPr lang="el-GR" sz="1600" dirty="0"/>
              <a:t>&gt;</a:t>
            </a:r>
            <a:r>
              <a:rPr lang="en-US" sz="1600" dirty="0"/>
              <a:t> 65,8</a:t>
            </a:r>
            <a:r>
              <a:rPr lang="el-GR" sz="1600" dirty="0"/>
              <a:t> </a:t>
            </a:r>
            <a:r>
              <a:rPr lang="en-US" sz="1600" dirty="0"/>
              <a:t>M</a:t>
            </a:r>
            <a:r>
              <a:rPr lang="el-GR" sz="1600" dirty="0"/>
              <a:t>€ (3 </a:t>
            </a:r>
            <a:r>
              <a:rPr lang="en-US" sz="1600" dirty="0"/>
              <a:t>year average).</a:t>
            </a:r>
            <a:endParaRPr lang="el-GR" sz="1600" dirty="0"/>
          </a:p>
        </p:txBody>
      </p:sp>
      <p:sp>
        <p:nvSpPr>
          <p:cNvPr id="30" name="Rectangle 29">
            <a:extLst>
              <a:ext uri="{FF2B5EF4-FFF2-40B4-BE49-F238E27FC236}">
                <a16:creationId xmlns:a16="http://schemas.microsoft.com/office/drawing/2014/main" id="{42AC6895-30B2-4F0C-8646-58F68D2AE5CE}"/>
              </a:ext>
            </a:extLst>
          </p:cNvPr>
          <p:cNvSpPr/>
          <p:nvPr/>
        </p:nvSpPr>
        <p:spPr>
          <a:xfrm>
            <a:off x="-314300" y="2508457"/>
            <a:ext cx="7911394" cy="784830"/>
          </a:xfrm>
          <a:prstGeom prst="rect">
            <a:avLst/>
          </a:prstGeom>
        </p:spPr>
        <p:txBody>
          <a:bodyPr wrap="square">
            <a:spAutoFit/>
          </a:bodyPr>
          <a:lstStyle/>
          <a:p>
            <a:pPr marL="742727" lvl="1" indent="-285664" algn="just">
              <a:buClr>
                <a:schemeClr val="tx2">
                  <a:lumMod val="75000"/>
                </a:schemeClr>
              </a:buClr>
              <a:buFont typeface="Wingdings" pitchFamily="2" charset="2"/>
              <a:buChar char="§"/>
              <a:defRPr/>
            </a:pPr>
            <a:r>
              <a:rPr lang="en-US" sz="1500" dirty="0">
                <a:cs typeface="Biome Light" panose="020B0502040204020203" pitchFamily="34" charset="0"/>
              </a:rPr>
              <a:t>77% from competitive research projects.</a:t>
            </a:r>
          </a:p>
          <a:p>
            <a:pPr marL="742727" lvl="1" indent="-285664" algn="just">
              <a:buClr>
                <a:schemeClr val="tx2">
                  <a:lumMod val="75000"/>
                </a:schemeClr>
              </a:buClr>
              <a:buFont typeface="Wingdings" pitchFamily="2" charset="2"/>
              <a:buChar char="§"/>
              <a:defRPr/>
            </a:pPr>
            <a:r>
              <a:rPr lang="en-US" sz="1500" dirty="0">
                <a:cs typeface="Biome Light" panose="020B0502040204020203" pitchFamily="34" charset="0"/>
              </a:rPr>
              <a:t>10% from government institutional funding. </a:t>
            </a:r>
            <a:endParaRPr lang="el-GR" sz="1500" dirty="0">
              <a:cs typeface="Biome Light" panose="020B0502040204020203" pitchFamily="34" charset="0"/>
            </a:endParaRPr>
          </a:p>
          <a:p>
            <a:pPr marL="742727" lvl="1" indent="-285664" algn="just">
              <a:buClr>
                <a:schemeClr val="tx2">
                  <a:lumMod val="75000"/>
                </a:schemeClr>
              </a:buClr>
              <a:buFont typeface="Wingdings" pitchFamily="2" charset="2"/>
              <a:buChar char="§"/>
              <a:defRPr/>
            </a:pPr>
            <a:r>
              <a:rPr lang="en-US" sz="1500" dirty="0">
                <a:cs typeface="Biome Light" panose="020B0502040204020203" pitchFamily="34" charset="0"/>
              </a:rPr>
              <a:t>13% from bilateral industrial research contracts.</a:t>
            </a:r>
          </a:p>
        </p:txBody>
      </p:sp>
      <p:pic>
        <p:nvPicPr>
          <p:cNvPr id="57" name="Picture 56">
            <a:extLst>
              <a:ext uri="{FF2B5EF4-FFF2-40B4-BE49-F238E27FC236}">
                <a16:creationId xmlns:a16="http://schemas.microsoft.com/office/drawing/2014/main" id="{3FCA68D1-1482-F4E1-2C4A-D16D748A4D1D}"/>
              </a:ext>
            </a:extLst>
          </p:cNvPr>
          <p:cNvPicPr>
            <a:picLocks noChangeAspect="1"/>
          </p:cNvPicPr>
          <p:nvPr/>
        </p:nvPicPr>
        <p:blipFill>
          <a:blip r:embed="rId3"/>
          <a:stretch>
            <a:fillRect/>
          </a:stretch>
        </p:blipFill>
        <p:spPr>
          <a:xfrm>
            <a:off x="7772194" y="1633236"/>
            <a:ext cx="4416136" cy="1952358"/>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A75DA8CA-C707-8328-E1B6-635ACC6BCBC1}"/>
              </a:ext>
            </a:extLst>
          </p:cNvPr>
          <p:cNvPicPr>
            <a:picLocks noChangeAspect="1"/>
          </p:cNvPicPr>
          <p:nvPr/>
        </p:nvPicPr>
        <p:blipFill rotWithShape="1">
          <a:blip r:embed="rId4"/>
          <a:srcRect t="6451" r="1076"/>
          <a:stretch/>
        </p:blipFill>
        <p:spPr>
          <a:xfrm>
            <a:off x="3811688" y="1252746"/>
            <a:ext cx="4416135" cy="154112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7C09EE5-BD7A-78B0-FD15-3BAEF5F7020A}"/>
              </a:ext>
            </a:extLst>
          </p:cNvPr>
          <p:cNvPicPr>
            <a:picLocks noChangeAspect="1"/>
          </p:cNvPicPr>
          <p:nvPr/>
        </p:nvPicPr>
        <p:blipFill rotWithShape="1">
          <a:blip r:embed="rId5"/>
          <a:srcRect l="-1" t="18778" r="40073" b="38502"/>
          <a:stretch/>
        </p:blipFill>
        <p:spPr>
          <a:xfrm>
            <a:off x="258163" y="3690743"/>
            <a:ext cx="6049384" cy="2665442"/>
          </a:xfrm>
          <a:prstGeom prst="rect">
            <a:avLst/>
          </a:prstGeom>
        </p:spPr>
      </p:pic>
      <p:sp>
        <p:nvSpPr>
          <p:cNvPr id="6" name="Rectangle: Rounded Corners 5">
            <a:extLst>
              <a:ext uri="{FF2B5EF4-FFF2-40B4-BE49-F238E27FC236}">
                <a16:creationId xmlns:a16="http://schemas.microsoft.com/office/drawing/2014/main" id="{F591A36D-9209-4503-943E-48C41438D9DC}"/>
              </a:ext>
            </a:extLst>
          </p:cNvPr>
          <p:cNvSpPr/>
          <p:nvPr/>
        </p:nvSpPr>
        <p:spPr>
          <a:xfrm>
            <a:off x="258163" y="5892350"/>
            <a:ext cx="6049384" cy="16553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EE1C064-EC7D-DF08-12B4-BA3699324BC6}"/>
              </a:ext>
            </a:extLst>
          </p:cNvPr>
          <p:cNvSpPr txBox="1"/>
          <p:nvPr/>
        </p:nvSpPr>
        <p:spPr>
          <a:xfrm>
            <a:off x="1097633" y="3397556"/>
            <a:ext cx="4370443" cy="707886"/>
          </a:xfrm>
          <a:prstGeom prst="rect">
            <a:avLst/>
          </a:prstGeom>
          <a:noFill/>
        </p:spPr>
        <p:txBody>
          <a:bodyPr wrap="square">
            <a:spAutoFit/>
          </a:bodyPr>
          <a:lstStyle/>
          <a:p>
            <a:r>
              <a:rPr lang="en-US" sz="1500" b="1" dirty="0">
                <a:solidFill>
                  <a:srgbClr val="FF0000"/>
                </a:solidFill>
                <a:effectLst>
                  <a:outerShdw blurRad="38100" dist="38100" dir="2700000" algn="tl">
                    <a:srgbClr val="000000">
                      <a:alpha val="43137"/>
                    </a:srgbClr>
                  </a:outerShdw>
                </a:effectLst>
              </a:rPr>
              <a:t>TOP-14 among the EU Research</a:t>
            </a:r>
            <a:r>
              <a:rPr lang="el-GR" sz="1500" b="1" dirty="0">
                <a:solidFill>
                  <a:srgbClr val="FF0000"/>
                </a:solidFill>
                <a:effectLst>
                  <a:outerShdw blurRad="38100" dist="38100" dir="2700000" algn="tl">
                    <a:srgbClr val="000000">
                      <a:alpha val="43137"/>
                    </a:srgbClr>
                  </a:outerShdw>
                </a:effectLst>
              </a:rPr>
              <a:t> </a:t>
            </a:r>
            <a:r>
              <a:rPr lang="en-US" sz="1500" b="1" dirty="0">
                <a:solidFill>
                  <a:srgbClr val="FF0000"/>
                </a:solidFill>
                <a:effectLst>
                  <a:outerShdw blurRad="38100" dist="38100" dir="2700000" algn="tl">
                    <a:srgbClr val="000000">
                      <a:alpha val="43137"/>
                    </a:srgbClr>
                  </a:outerShdw>
                </a:effectLst>
              </a:rPr>
              <a:t>Centers </a:t>
            </a:r>
          </a:p>
          <a:p>
            <a:endParaRPr lang="en-US" dirty="0"/>
          </a:p>
        </p:txBody>
      </p:sp>
      <p:pic>
        <p:nvPicPr>
          <p:cNvPr id="121" name="Picture 120">
            <a:extLst>
              <a:ext uri="{FF2B5EF4-FFF2-40B4-BE49-F238E27FC236}">
                <a16:creationId xmlns:a16="http://schemas.microsoft.com/office/drawing/2014/main" id="{4134C855-A2DE-DC96-1C2F-98045B0854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6433" y="3742718"/>
            <a:ext cx="4962392" cy="2529271"/>
          </a:xfrm>
          <a:prstGeom prst="rect">
            <a:avLst/>
          </a:prstGeom>
        </p:spPr>
      </p:pic>
      <p:pic>
        <p:nvPicPr>
          <p:cNvPr id="125" name="Picture 2" descr="C:\Users\ennoisis\Documents\CERTH Docs - Thanvaf\MONSOON - Docs\CERTH image.png">
            <a:extLst>
              <a:ext uri="{FF2B5EF4-FFF2-40B4-BE49-F238E27FC236}">
                <a16:creationId xmlns:a16="http://schemas.microsoft.com/office/drawing/2014/main" id="{6FE5977D-4FE8-00B5-5A26-7FF00267CC08}"/>
              </a:ext>
            </a:extLst>
          </p:cNvPr>
          <p:cNvPicPr>
            <a:picLocks noChangeAspect="1" noChangeArrowheads="1"/>
          </p:cNvPicPr>
          <p:nvPr/>
        </p:nvPicPr>
        <p:blipFill>
          <a:blip r:embed="rId7"/>
          <a:srcRect/>
          <a:stretch>
            <a:fillRect/>
          </a:stretch>
        </p:blipFill>
        <p:spPr bwMode="auto">
          <a:xfrm>
            <a:off x="9008027" y="62883"/>
            <a:ext cx="3095531" cy="1235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096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27D9FE-35CA-D096-8058-D5D26FFBB5F1}"/>
              </a:ext>
            </a:extLst>
          </p:cNvPr>
          <p:cNvPicPr>
            <a:picLocks noChangeAspect="1"/>
          </p:cNvPicPr>
          <p:nvPr/>
        </p:nvPicPr>
        <p:blipFill rotWithShape="1">
          <a:blip r:embed="rId2">
            <a:extLst>
              <a:ext uri="{28A0092B-C50C-407E-A947-70E740481C1C}">
                <a14:useLocalDpi xmlns:a14="http://schemas.microsoft.com/office/drawing/2010/main" val="0"/>
              </a:ext>
            </a:extLst>
          </a:blip>
          <a:srcRect l="-5596" t="-1185" r="33721" b="1185"/>
          <a:stretch/>
        </p:blipFill>
        <p:spPr>
          <a:xfrm>
            <a:off x="7404055" y="1437464"/>
            <a:ext cx="4450997" cy="2544520"/>
          </a:xfrm>
          <a:prstGeom prst="rect">
            <a:avLst/>
          </a:prstGeom>
        </p:spPr>
      </p:pic>
      <p:sp>
        <p:nvSpPr>
          <p:cNvPr id="10" name="TextBox 9">
            <a:extLst>
              <a:ext uri="{FF2B5EF4-FFF2-40B4-BE49-F238E27FC236}">
                <a16:creationId xmlns:a16="http://schemas.microsoft.com/office/drawing/2014/main" id="{2D333C58-EAE7-1BF7-D223-C19075CDA0CF}"/>
              </a:ext>
            </a:extLst>
          </p:cNvPr>
          <p:cNvSpPr txBox="1"/>
          <p:nvPr/>
        </p:nvSpPr>
        <p:spPr>
          <a:xfrm>
            <a:off x="8144146" y="1789478"/>
            <a:ext cx="1312592" cy="646331"/>
          </a:xfrm>
          <a:prstGeom prst="rect">
            <a:avLst/>
          </a:prstGeom>
          <a:noFill/>
        </p:spPr>
        <p:txBody>
          <a:bodyPr wrap="square">
            <a:spAutoFit/>
          </a:bodyPr>
          <a:lstStyle/>
          <a:p>
            <a:r>
              <a:rPr lang="en-US" sz="1200" b="1" dirty="0"/>
              <a:t>HIT headquarters and branches</a:t>
            </a:r>
          </a:p>
        </p:txBody>
      </p:sp>
      <p:sp>
        <p:nvSpPr>
          <p:cNvPr id="11" name="Google Shape;226;p32">
            <a:extLst>
              <a:ext uri="{FF2B5EF4-FFF2-40B4-BE49-F238E27FC236}">
                <a16:creationId xmlns:a16="http://schemas.microsoft.com/office/drawing/2014/main" id="{22478966-3443-A769-D549-5926AF5F0037}"/>
              </a:ext>
            </a:extLst>
          </p:cNvPr>
          <p:cNvSpPr txBox="1">
            <a:spLocks/>
          </p:cNvSpPr>
          <p:nvPr/>
        </p:nvSpPr>
        <p:spPr>
          <a:xfrm flipH="1">
            <a:off x="7404055" y="2469634"/>
            <a:ext cx="2337217" cy="1127614"/>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200" dirty="0">
                <a:latin typeface="Bahnschrift Light Condensed" panose="020B0502040204020203" pitchFamily="34" charset="0"/>
              </a:rPr>
              <a:t>Attica, Central Macedonia, Western Macedonia, Thessaly, Epirus and S. Aegean</a:t>
            </a:r>
          </a:p>
          <a:p>
            <a:pPr marL="0" indent="0">
              <a:spcBef>
                <a:spcPts val="0"/>
              </a:spcBef>
              <a:buNone/>
            </a:pPr>
            <a:endParaRPr lang="el-GR" altLang="el-GR" sz="1200" dirty="0">
              <a:latin typeface="Bahnschrift Light Condensed" panose="020B0502040204020203" pitchFamily="34" charset="0"/>
            </a:endParaRPr>
          </a:p>
          <a:p>
            <a:pPr marL="0" indent="0">
              <a:spcBef>
                <a:spcPts val="0"/>
              </a:spcBef>
              <a:buNone/>
            </a:pPr>
            <a:r>
              <a:rPr lang="en-US" sz="1200" dirty="0">
                <a:latin typeface="Bahnschrift Light Condensed" panose="020B0502040204020203" pitchFamily="34" charset="0"/>
              </a:rPr>
              <a:t>Under development: Eastern Macedonia-Thrace</a:t>
            </a:r>
          </a:p>
        </p:txBody>
      </p:sp>
      <p:sp>
        <p:nvSpPr>
          <p:cNvPr id="13" name="Google Shape;220;p32">
            <a:extLst>
              <a:ext uri="{FF2B5EF4-FFF2-40B4-BE49-F238E27FC236}">
                <a16:creationId xmlns:a16="http://schemas.microsoft.com/office/drawing/2014/main" id="{348FE4F7-7A7E-5644-2305-4DA8DF2B6FA9}"/>
              </a:ext>
            </a:extLst>
          </p:cNvPr>
          <p:cNvSpPr>
            <a:spLocks noChangeAspect="1"/>
          </p:cNvSpPr>
          <p:nvPr/>
        </p:nvSpPr>
        <p:spPr>
          <a:xfrm>
            <a:off x="7529984" y="1804938"/>
            <a:ext cx="579468" cy="590702"/>
          </a:xfrm>
          <a:prstGeom prst="ellipse">
            <a:avLst/>
          </a:prstGeom>
          <a:solidFill>
            <a:schemeClr val="accent4"/>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solidFill>
                  <a:schemeClr val="bg1"/>
                </a:solidFill>
                <a:latin typeface="Bahnschrift Light Condensed" panose="020B0502040204020203" pitchFamily="34" charset="0"/>
              </a:rPr>
              <a:t>6</a:t>
            </a:r>
            <a:endParaRPr sz="1200" dirty="0">
              <a:solidFill>
                <a:schemeClr val="bg1"/>
              </a:solidFill>
              <a:latin typeface="Bahnschrift Light Condensed" panose="020B0502040204020203" pitchFamily="34" charset="0"/>
            </a:endParaRPr>
          </a:p>
        </p:txBody>
      </p:sp>
      <p:pic>
        <p:nvPicPr>
          <p:cNvPr id="14" name="71 - Εικόνα" descr="KtirioIMET-Main.JPG">
            <a:extLst>
              <a:ext uri="{FF2B5EF4-FFF2-40B4-BE49-F238E27FC236}">
                <a16:creationId xmlns:a16="http://schemas.microsoft.com/office/drawing/2014/main" id="{902592B2-D27A-6866-A3BC-57A899974E8F}"/>
              </a:ext>
            </a:extLst>
          </p:cNvPr>
          <p:cNvPicPr>
            <a:picLocks noChangeAspect="1"/>
          </p:cNvPicPr>
          <p:nvPr/>
        </p:nvPicPr>
        <p:blipFill>
          <a:blip r:embed="rId3" cstate="print"/>
          <a:srcRect/>
          <a:stretch>
            <a:fillRect/>
          </a:stretch>
        </p:blipFill>
        <p:spPr bwMode="auto">
          <a:xfrm>
            <a:off x="8902724" y="82863"/>
            <a:ext cx="3176790" cy="1273447"/>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53EE8CC4-4976-720D-33D9-8CF88D2B284C}"/>
              </a:ext>
            </a:extLst>
          </p:cNvPr>
          <p:cNvSpPr>
            <a:spLocks noGrp="1"/>
          </p:cNvSpPr>
          <p:nvPr/>
        </p:nvSpPr>
        <p:spPr>
          <a:xfrm>
            <a:off x="887910" y="438480"/>
            <a:ext cx="7518812" cy="832190"/>
          </a:xfrm>
          <a:prstGeom prst="rect">
            <a:avLst/>
          </a:prstGeom>
        </p:spPr>
        <p:txBody>
          <a:bodyPr vert="horz" lIns="121899" tIns="60949" rIns="121899" bIns="60949" rtlCol="0" anchor="b">
            <a:noAutofit/>
          </a:bodyPr>
          <a:lstStyle>
            <a:lvl1pPr algn="l" defTabSz="1218987" rtl="0" eaLnBrk="1" latinLnBrk="0" hangingPunct="1">
              <a:spcBef>
                <a:spcPct val="0"/>
              </a:spcBef>
              <a:buNone/>
              <a:defRPr sz="3600" kern="1200">
                <a:solidFill>
                  <a:srgbClr val="0070C0"/>
                </a:solidFill>
                <a:latin typeface="+mj-lt"/>
                <a:ea typeface="+mj-ea"/>
                <a:cs typeface="+mj-cs"/>
              </a:defRPr>
            </a:lvl1pPr>
          </a:lstStyle>
          <a:p>
            <a:pPr lvl="0" algn="ctr" defTabSz="914400" fontAlgn="base">
              <a:spcAft>
                <a:spcPct val="0"/>
              </a:spcAft>
              <a:defRPr/>
            </a:pPr>
            <a:br>
              <a:rPr lang="en-US" sz="3200" b="1" i="1" dirty="0"/>
            </a:br>
            <a:r>
              <a:rPr lang="en-US" sz="3200" b="1" i="1" dirty="0"/>
              <a:t>Hellenic Institute of Transport (HIT)</a:t>
            </a:r>
          </a:p>
        </p:txBody>
      </p:sp>
      <p:sp>
        <p:nvSpPr>
          <p:cNvPr id="7" name="TextBox 6">
            <a:extLst>
              <a:ext uri="{FF2B5EF4-FFF2-40B4-BE49-F238E27FC236}">
                <a16:creationId xmlns:a16="http://schemas.microsoft.com/office/drawing/2014/main" id="{B856BC14-D789-702B-863E-EB08FF2C4C1B}"/>
              </a:ext>
            </a:extLst>
          </p:cNvPr>
          <p:cNvSpPr txBox="1"/>
          <p:nvPr/>
        </p:nvSpPr>
        <p:spPr>
          <a:xfrm>
            <a:off x="168457" y="1469668"/>
            <a:ext cx="6358780" cy="1358705"/>
          </a:xfrm>
          <a:prstGeom prst="rect">
            <a:avLst/>
          </a:prstGeom>
          <a:noFill/>
        </p:spPr>
        <p:txBody>
          <a:bodyPr wrap="square">
            <a:spAutoFit/>
          </a:bodyPr>
          <a:lstStyle/>
          <a:p>
            <a:pPr algn="just">
              <a:lnSpc>
                <a:spcPct val="114000"/>
              </a:lnSpc>
              <a:buFont typeface="Wingdings" pitchFamily="2" charset="2"/>
              <a:buChar char="ü"/>
              <a:defRPr/>
            </a:pPr>
            <a:r>
              <a:rPr lang="en-GB" sz="1300" dirty="0"/>
              <a:t>HIT is the main Transport research Organisation of Greece. </a:t>
            </a:r>
          </a:p>
          <a:p>
            <a:pPr algn="just">
              <a:lnSpc>
                <a:spcPct val="114000"/>
              </a:lnSpc>
              <a:buFont typeface="Wingdings" pitchFamily="2" charset="2"/>
              <a:buChar char="ü"/>
              <a:defRPr/>
            </a:pPr>
            <a:r>
              <a:rPr lang="en-US" sz="1300" dirty="0"/>
              <a:t>Primary objectives, to:</a:t>
            </a:r>
            <a:endParaRPr lang="en-GB" sz="1300" dirty="0"/>
          </a:p>
          <a:p>
            <a:pPr marL="744728" lvl="1" indent="-342900" algn="just">
              <a:lnSpc>
                <a:spcPct val="95000"/>
              </a:lnSpc>
              <a:spcBef>
                <a:spcPct val="40000"/>
              </a:spcBef>
              <a:buClrTx/>
              <a:buFont typeface="+mj-lt"/>
              <a:buAutoNum type="arabicPeriod"/>
              <a:defRPr/>
            </a:pPr>
            <a:r>
              <a:rPr lang="en-GB" sz="1300" dirty="0"/>
              <a:t>Promote and </a:t>
            </a:r>
            <a:r>
              <a:rPr lang="en-US" sz="1300" dirty="0"/>
              <a:t>conduct</a:t>
            </a:r>
            <a:r>
              <a:rPr lang="en-GB" sz="1300" dirty="0"/>
              <a:t> advanced research in the Transport field.</a:t>
            </a:r>
            <a:endParaRPr lang="en-US" sz="1300" dirty="0"/>
          </a:p>
          <a:p>
            <a:pPr marL="744728" lvl="1" indent="-342900" algn="just">
              <a:lnSpc>
                <a:spcPct val="95000"/>
              </a:lnSpc>
              <a:spcBef>
                <a:spcPct val="40000"/>
              </a:spcBef>
              <a:buClrTx/>
              <a:buFont typeface="+mj-lt"/>
              <a:buAutoNum type="arabicPeriod"/>
              <a:defRPr/>
            </a:pPr>
            <a:r>
              <a:rPr lang="en-US" sz="1300" dirty="0"/>
              <a:t>Support the decision making process at government level.</a:t>
            </a:r>
            <a:endParaRPr lang="en-GB" sz="1300" dirty="0"/>
          </a:p>
          <a:p>
            <a:pPr marL="744728" lvl="1" indent="-342900" algn="just">
              <a:lnSpc>
                <a:spcPct val="95000"/>
              </a:lnSpc>
              <a:spcBef>
                <a:spcPct val="40000"/>
              </a:spcBef>
              <a:buClrTx/>
              <a:buFont typeface="+mj-lt"/>
              <a:buAutoNum type="arabicPeriod"/>
              <a:defRPr/>
            </a:pPr>
            <a:r>
              <a:rPr lang="en-US" sz="1300" dirty="0"/>
              <a:t>Disseminate research results and support innovation. </a:t>
            </a:r>
            <a:endParaRPr lang="el-GR" sz="1300" dirty="0"/>
          </a:p>
        </p:txBody>
      </p:sp>
      <p:pic>
        <p:nvPicPr>
          <p:cNvPr id="12" name="Picture 11">
            <a:extLst>
              <a:ext uri="{FF2B5EF4-FFF2-40B4-BE49-F238E27FC236}">
                <a16:creationId xmlns:a16="http://schemas.microsoft.com/office/drawing/2014/main" id="{E115465E-12B5-8EFE-0E6B-45424B1D09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0" t="5138" r="3838" b="12140"/>
          <a:stretch/>
        </p:blipFill>
        <p:spPr>
          <a:xfrm>
            <a:off x="175675" y="3029593"/>
            <a:ext cx="6358780" cy="3412028"/>
          </a:xfrm>
          <a:prstGeom prst="rect">
            <a:avLst/>
          </a:prstGeom>
        </p:spPr>
      </p:pic>
      <p:pic>
        <p:nvPicPr>
          <p:cNvPr id="17" name="Picture 16">
            <a:extLst>
              <a:ext uri="{FF2B5EF4-FFF2-40B4-BE49-F238E27FC236}">
                <a16:creationId xmlns:a16="http://schemas.microsoft.com/office/drawing/2014/main" id="{2E758B03-26F1-9279-838D-41B9751949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025" r="11393" b="4256"/>
          <a:stretch/>
        </p:blipFill>
        <p:spPr>
          <a:xfrm>
            <a:off x="6877153" y="3981984"/>
            <a:ext cx="5040560" cy="2437536"/>
          </a:xfrm>
          <a:prstGeom prst="rect">
            <a:avLst/>
          </a:prstGeom>
        </p:spPr>
      </p:pic>
    </p:spTree>
    <p:extLst>
      <p:ext uri="{BB962C8B-B14F-4D97-AF65-F5344CB8AC3E}">
        <p14:creationId xmlns:p14="http://schemas.microsoft.com/office/powerpoint/2010/main" val="397018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2A685-D678-B39A-E0D4-067A08D57D9F}"/>
              </a:ext>
            </a:extLst>
          </p:cNvPr>
          <p:cNvSpPr>
            <a:spLocks noGrp="1"/>
          </p:cNvSpPr>
          <p:nvPr>
            <p:ph type="title"/>
          </p:nvPr>
        </p:nvSpPr>
        <p:spPr>
          <a:xfrm>
            <a:off x="1197868" y="-298150"/>
            <a:ext cx="10369152" cy="1295400"/>
          </a:xfrm>
        </p:spPr>
        <p:txBody>
          <a:bodyPr>
            <a:normAutofit/>
          </a:bodyPr>
          <a:lstStyle/>
          <a:p>
            <a:r>
              <a:rPr lang="en-US" sz="3200" b="1" i="1" dirty="0"/>
              <a:t>IMET branch (AVIATION) at Lydia Airport of Kavala </a:t>
            </a:r>
          </a:p>
        </p:txBody>
      </p:sp>
      <p:sp>
        <p:nvSpPr>
          <p:cNvPr id="6" name="TextBox 5">
            <a:extLst>
              <a:ext uri="{FF2B5EF4-FFF2-40B4-BE49-F238E27FC236}">
                <a16:creationId xmlns:a16="http://schemas.microsoft.com/office/drawing/2014/main" id="{5A6B378B-6AD1-0CD4-8079-32C05FEDFCCD}"/>
              </a:ext>
            </a:extLst>
          </p:cNvPr>
          <p:cNvSpPr txBox="1"/>
          <p:nvPr/>
        </p:nvSpPr>
        <p:spPr>
          <a:xfrm>
            <a:off x="5904248" y="4138660"/>
            <a:ext cx="5817702" cy="1908215"/>
          </a:xfrm>
          <a:prstGeom prst="rect">
            <a:avLst/>
          </a:prstGeom>
          <a:noFill/>
        </p:spPr>
        <p:txBody>
          <a:bodyPr wrap="square">
            <a:spAutoFit/>
          </a:bodyPr>
          <a:lstStyle/>
          <a:p>
            <a:pPr algn="just"/>
            <a:r>
              <a:rPr lang="en-US" sz="1600" b="1" dirty="0"/>
              <a:t>HIT/CERTH </a:t>
            </a:r>
            <a:r>
              <a:rPr lang="en-US" sz="1600" dirty="0"/>
              <a:t>acquires its Aviation Branch at the facilities of the newly constructed Lydia Airport, developed by EA with a budget of 14 million euros.</a:t>
            </a:r>
            <a:endParaRPr lang="el-GR" sz="1600" dirty="0"/>
          </a:p>
          <a:p>
            <a:pPr marL="285750" indent="-285750" algn="just">
              <a:buFont typeface="Wingdings" panose="05000000000000000000" pitchFamily="2" charset="2"/>
              <a:buChar char="ü"/>
            </a:pPr>
            <a:r>
              <a:rPr lang="en-US" sz="1400" dirty="0"/>
              <a:t>Cooperation HIT – EA.</a:t>
            </a:r>
            <a:endParaRPr lang="el-GR" sz="1400" dirty="0"/>
          </a:p>
          <a:p>
            <a:pPr marL="285750" indent="-285750" algn="just">
              <a:buFont typeface="Wingdings" panose="05000000000000000000" pitchFamily="2" charset="2"/>
              <a:buChar char="ü"/>
            </a:pPr>
            <a:r>
              <a:rPr lang="el-GR" sz="1400" dirty="0"/>
              <a:t>Τ</a:t>
            </a:r>
            <a:r>
              <a:rPr lang="en-US" sz="1400" dirty="0"/>
              <a:t>he research capabilities and laboratory infrastructure of HIT/CERTH are significantly enhanced. </a:t>
            </a:r>
            <a:endParaRPr lang="el-GR" sz="1400" dirty="0"/>
          </a:p>
          <a:p>
            <a:pPr marL="285750" indent="-285750" algn="just">
              <a:buFont typeface="Wingdings" panose="05000000000000000000" pitchFamily="2" charset="2"/>
              <a:buChar char="ü"/>
            </a:pPr>
            <a:r>
              <a:rPr lang="en-US" sz="1400" dirty="0"/>
              <a:t>We focus on collaborative research and training activities in the field of aviation and safety.</a:t>
            </a:r>
            <a:endParaRPr lang="el-GR" sz="1400" dirty="0"/>
          </a:p>
        </p:txBody>
      </p:sp>
      <p:sp>
        <p:nvSpPr>
          <p:cNvPr id="9" name="TextBox 8">
            <a:extLst>
              <a:ext uri="{FF2B5EF4-FFF2-40B4-BE49-F238E27FC236}">
                <a16:creationId xmlns:a16="http://schemas.microsoft.com/office/drawing/2014/main" id="{9DACFD92-FC0E-2315-6653-17427BE50F15}"/>
              </a:ext>
            </a:extLst>
          </p:cNvPr>
          <p:cNvSpPr txBox="1"/>
          <p:nvPr/>
        </p:nvSpPr>
        <p:spPr>
          <a:xfrm>
            <a:off x="121257" y="2208101"/>
            <a:ext cx="5817702" cy="3816429"/>
          </a:xfrm>
          <a:prstGeom prst="rect">
            <a:avLst/>
          </a:prstGeom>
          <a:noFill/>
        </p:spPr>
        <p:txBody>
          <a:bodyPr wrap="square">
            <a:spAutoFit/>
          </a:bodyPr>
          <a:lstStyle/>
          <a:p>
            <a:pPr algn="just"/>
            <a:r>
              <a:rPr lang="en-US" sz="1800" b="1" dirty="0" err="1"/>
              <a:t>Egnatia</a:t>
            </a:r>
            <a:r>
              <a:rPr lang="en-US" sz="1800" b="1" dirty="0"/>
              <a:t> Aviation</a:t>
            </a:r>
            <a:r>
              <a:rPr lang="el-GR" sz="1800" b="1" dirty="0"/>
              <a:t> (ΕΑ)</a:t>
            </a:r>
            <a:endParaRPr lang="en-US" sz="1800" b="1" dirty="0"/>
          </a:p>
          <a:p>
            <a:pPr algn="just"/>
            <a:endParaRPr lang="el-GR" sz="1400" dirty="0">
              <a:solidFill>
                <a:prstClr val="black"/>
              </a:solidFill>
              <a:latin typeface="Constantia"/>
            </a:endParaRPr>
          </a:p>
          <a:p>
            <a:pPr marL="285750" indent="-285750" algn="just">
              <a:buFont typeface="Wingdings" panose="05000000000000000000" pitchFamily="2" charset="2"/>
              <a:buChar char="ü"/>
            </a:pPr>
            <a:r>
              <a:rPr lang="en-US" sz="1400" dirty="0">
                <a:solidFill>
                  <a:srgbClr val="000000"/>
                </a:solidFill>
                <a:highlight>
                  <a:srgbClr val="FFFFFF"/>
                </a:highlight>
              </a:rPr>
              <a:t>Trained &gt;2,500 pilots from &gt;57 countries, &gt;65% are international students.</a:t>
            </a:r>
          </a:p>
          <a:p>
            <a:pPr marL="285750" indent="-285750" algn="just">
              <a:buFont typeface="Wingdings" panose="05000000000000000000" pitchFamily="2" charset="2"/>
              <a:buChar char="ü"/>
            </a:pPr>
            <a:r>
              <a:rPr lang="el-GR" sz="1400" dirty="0"/>
              <a:t>&gt;</a:t>
            </a:r>
            <a:r>
              <a:rPr lang="en-US" sz="1400" dirty="0"/>
              <a:t>50 airlines: Airlines: Aegean, Olympic, Wizz, Ryanair, Qatar…</a:t>
            </a:r>
            <a:endParaRPr kumimoji="0" lang="en-US" sz="1400" b="0" i="0" u="none" strike="noStrike" kern="1200" cap="none" spc="0" normalizeH="0" baseline="0" noProof="0" dirty="0">
              <a:ln>
                <a:noFill/>
              </a:ln>
              <a:solidFill>
                <a:prstClr val="black"/>
              </a:solidFill>
              <a:effectLst/>
              <a:uLnTx/>
              <a:uFillTx/>
              <a:latin typeface="Constantia"/>
              <a:ea typeface="+mn-ea"/>
              <a:cs typeface="+mn-cs"/>
            </a:endParaRPr>
          </a:p>
          <a:p>
            <a:pPr marL="285750" marR="0" lvl="0" indent="-285750" algn="just" defTabSz="121898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Constantia"/>
                <a:ea typeface="+mn-ea"/>
                <a:cs typeface="+mn-cs"/>
              </a:rPr>
              <a:t>"Lydia" Airport is the first privately owned, General Aviation Airport in Greece.</a:t>
            </a:r>
          </a:p>
          <a:p>
            <a:pPr marL="285750" marR="0" lvl="0" indent="-285750" algn="just" defTabSz="121898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00" dirty="0">
                <a:solidFill>
                  <a:prstClr val="black"/>
                </a:solidFill>
                <a:latin typeface="Constantia"/>
              </a:rPr>
              <a:t>Lydia</a:t>
            </a:r>
            <a:r>
              <a:rPr kumimoji="0" lang="en-US" sz="1400" b="0" i="0" u="none" strike="noStrike" kern="1200" cap="none" spc="0" normalizeH="0" baseline="0" noProof="0" dirty="0">
                <a:ln>
                  <a:noFill/>
                </a:ln>
                <a:solidFill>
                  <a:prstClr val="black"/>
                </a:solidFill>
                <a:effectLst/>
                <a:uLnTx/>
                <a:uFillTx/>
                <a:latin typeface="Constantia"/>
                <a:ea typeface="+mn-ea"/>
                <a:cs typeface="+mn-cs"/>
              </a:rPr>
              <a:t> is located on the site of the former military airport of </a:t>
            </a:r>
            <a:r>
              <a:rPr kumimoji="0" lang="en-US" sz="1400" b="0" i="0" u="none" strike="noStrike" kern="1200" cap="none" spc="0" normalizeH="0" baseline="0" noProof="0" dirty="0" err="1">
                <a:ln>
                  <a:noFill/>
                </a:ln>
                <a:solidFill>
                  <a:prstClr val="black"/>
                </a:solidFill>
                <a:effectLst/>
                <a:uLnTx/>
                <a:uFillTx/>
                <a:latin typeface="Constantia"/>
                <a:ea typeface="+mn-ea"/>
                <a:cs typeface="+mn-cs"/>
              </a:rPr>
              <a:t>Amygdaleonas</a:t>
            </a:r>
            <a:r>
              <a:rPr kumimoji="0" lang="en-US" sz="1400" b="0" i="0" u="none" strike="noStrike" kern="1200" cap="none" spc="0" normalizeH="0" baseline="0" noProof="0" dirty="0">
                <a:ln>
                  <a:noFill/>
                </a:ln>
                <a:solidFill>
                  <a:prstClr val="black"/>
                </a:solidFill>
                <a:effectLst/>
                <a:uLnTx/>
                <a:uFillTx/>
                <a:latin typeface="Constantia"/>
                <a:ea typeface="+mn-ea"/>
                <a:cs typeface="+mn-cs"/>
              </a:rPr>
              <a:t>, approximately 5 km from Kavala</a:t>
            </a:r>
            <a:endParaRPr lang="el-GR" sz="1800" b="1" dirty="0"/>
          </a:p>
          <a:p>
            <a:pPr marL="895243" lvl="1" indent="-285750" algn="just">
              <a:buFont typeface="Wingdings" panose="05000000000000000000" pitchFamily="2" charset="2"/>
              <a:buChar char="ü"/>
            </a:pPr>
            <a:r>
              <a:rPr lang="en-US" sz="1400" dirty="0">
                <a:solidFill>
                  <a:srgbClr val="000000"/>
                </a:solidFill>
                <a:highlight>
                  <a:srgbClr val="FFFFFF"/>
                </a:highlight>
              </a:rPr>
              <a:t>18 training aircrafts.</a:t>
            </a:r>
            <a:endParaRPr lang="el-GR" sz="1400" dirty="0">
              <a:solidFill>
                <a:srgbClr val="000000"/>
              </a:solidFill>
              <a:highlight>
                <a:srgbClr val="FFFFFF"/>
              </a:highlight>
            </a:endParaRPr>
          </a:p>
          <a:p>
            <a:pPr marL="895243" lvl="1" indent="-285750" algn="just">
              <a:buFont typeface="Wingdings" panose="05000000000000000000" pitchFamily="2" charset="2"/>
              <a:buChar char="ü"/>
            </a:pPr>
            <a:r>
              <a:rPr lang="en-US" sz="1400" dirty="0">
                <a:solidFill>
                  <a:srgbClr val="000000"/>
                </a:solidFill>
                <a:highlight>
                  <a:srgbClr val="FFFFFF"/>
                </a:highlight>
              </a:rPr>
              <a:t>40-year leasing of land.</a:t>
            </a:r>
            <a:endParaRPr lang="el-GR" sz="1400" dirty="0">
              <a:solidFill>
                <a:srgbClr val="000000"/>
              </a:solidFill>
              <a:highlight>
                <a:srgbClr val="FFFFFF"/>
              </a:highlight>
            </a:endParaRPr>
          </a:p>
          <a:p>
            <a:pPr marL="285750" indent="-285750" algn="just">
              <a:buFont typeface="Wingdings" panose="05000000000000000000" pitchFamily="2" charset="2"/>
              <a:buChar char="ü"/>
            </a:pPr>
            <a:r>
              <a:rPr lang="en-US" sz="1400" dirty="0">
                <a:solidFill>
                  <a:srgbClr val="000000"/>
                </a:solidFill>
                <a:highlight>
                  <a:srgbClr val="FFFFFF"/>
                </a:highlight>
              </a:rPr>
              <a:t>Airport services</a:t>
            </a:r>
            <a:endParaRPr lang="el-GR" sz="1400" dirty="0">
              <a:solidFill>
                <a:srgbClr val="000000"/>
              </a:solidFill>
              <a:highlight>
                <a:srgbClr val="FFFFFF"/>
              </a:highlight>
            </a:endParaRPr>
          </a:p>
          <a:p>
            <a:pPr marL="895243" lvl="1" indent="-285750" algn="just">
              <a:buFont typeface="Wingdings" panose="05000000000000000000" pitchFamily="2" charset="2"/>
              <a:buChar char="ü"/>
            </a:pPr>
            <a:r>
              <a:rPr lang="en-US" sz="1400" dirty="0">
                <a:solidFill>
                  <a:srgbClr val="000000"/>
                </a:solidFill>
                <a:highlight>
                  <a:srgbClr val="FFFFFF"/>
                </a:highlight>
              </a:rPr>
              <a:t>Training (all disciplines).</a:t>
            </a:r>
            <a:endParaRPr lang="el-GR" sz="1400" dirty="0">
              <a:solidFill>
                <a:srgbClr val="000000"/>
              </a:solidFill>
              <a:highlight>
                <a:srgbClr val="FFFFFF"/>
              </a:highlight>
            </a:endParaRPr>
          </a:p>
          <a:p>
            <a:pPr marL="895243" lvl="1" indent="-285750" algn="just">
              <a:buFont typeface="Wingdings" panose="05000000000000000000" pitchFamily="2" charset="2"/>
              <a:buChar char="ü"/>
            </a:pPr>
            <a:r>
              <a:rPr lang="en-US" sz="1400" dirty="0">
                <a:solidFill>
                  <a:srgbClr val="000000"/>
                </a:solidFill>
                <a:highlight>
                  <a:srgbClr val="FFFFFF"/>
                </a:highlight>
              </a:rPr>
              <a:t>Firemen.</a:t>
            </a:r>
            <a:endParaRPr lang="el-GR" sz="1400" dirty="0">
              <a:solidFill>
                <a:srgbClr val="000000"/>
              </a:solidFill>
              <a:highlight>
                <a:srgbClr val="FFFFFF"/>
              </a:highlight>
            </a:endParaRPr>
          </a:p>
          <a:p>
            <a:pPr marL="895243" lvl="1" indent="-285750" algn="just">
              <a:buFont typeface="Wingdings" panose="05000000000000000000" pitchFamily="2" charset="2"/>
              <a:buChar char="ü"/>
            </a:pPr>
            <a:r>
              <a:rPr lang="en-US" sz="1400" dirty="0">
                <a:solidFill>
                  <a:srgbClr val="000000"/>
                </a:solidFill>
                <a:highlight>
                  <a:srgbClr val="FFFFFF"/>
                </a:highlight>
              </a:rPr>
              <a:t>Flight attendants.</a:t>
            </a:r>
          </a:p>
          <a:p>
            <a:pPr marL="895243" lvl="1" indent="-285750" algn="just">
              <a:buFont typeface="Wingdings" panose="05000000000000000000" pitchFamily="2" charset="2"/>
              <a:buChar char="ü"/>
            </a:pPr>
            <a:r>
              <a:rPr lang="en-US" sz="1400" dirty="0">
                <a:solidFill>
                  <a:srgbClr val="000000"/>
                </a:solidFill>
                <a:highlight>
                  <a:srgbClr val="FFFFFF"/>
                </a:highlight>
              </a:rPr>
              <a:t>Maintenance etc.</a:t>
            </a:r>
            <a:endParaRPr lang="el-GR" sz="1400" dirty="0">
              <a:solidFill>
                <a:srgbClr val="000000"/>
              </a:solidFill>
              <a:highlight>
                <a:srgbClr val="FFFFFF"/>
              </a:highlight>
            </a:endParaRPr>
          </a:p>
          <a:p>
            <a:pPr algn="just"/>
            <a:endParaRPr lang="en-US" sz="1400" dirty="0">
              <a:solidFill>
                <a:srgbClr val="000000"/>
              </a:solidFill>
              <a:highlight>
                <a:srgbClr val="FFFFFF"/>
              </a:highlight>
            </a:endParaRPr>
          </a:p>
        </p:txBody>
      </p:sp>
      <p:pic>
        <p:nvPicPr>
          <p:cNvPr id="3" name="Picture 2">
            <a:extLst>
              <a:ext uri="{FF2B5EF4-FFF2-40B4-BE49-F238E27FC236}">
                <a16:creationId xmlns:a16="http://schemas.microsoft.com/office/drawing/2014/main" id="{15E94D28-A5D2-2B13-E8F2-F992780E03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268"/>
          <a:stretch/>
        </p:blipFill>
        <p:spPr bwMode="auto">
          <a:xfrm>
            <a:off x="6641579" y="1340768"/>
            <a:ext cx="4953490" cy="22275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Egnatia Aviation: Η Ελληνική σχολή πιλότων που «πετάει» στην κορυφή της  Ευρώπης!">
            <a:extLst>
              <a:ext uri="{FF2B5EF4-FFF2-40B4-BE49-F238E27FC236}">
                <a16:creationId xmlns:a16="http://schemas.microsoft.com/office/drawing/2014/main" id="{72A4322F-FEAD-8D3F-56C5-38BE55B163A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7352"/>
          <a:stretch/>
        </p:blipFill>
        <p:spPr bwMode="auto">
          <a:xfrm>
            <a:off x="2619917" y="997250"/>
            <a:ext cx="2927330" cy="17116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F9BD9EF-A5E4-26D5-14CB-00BE352D45ED}"/>
              </a:ext>
            </a:extLst>
          </p:cNvPr>
          <p:cNvPicPr>
            <a:picLocks noChangeAspect="1"/>
          </p:cNvPicPr>
          <p:nvPr/>
        </p:nvPicPr>
        <p:blipFill>
          <a:blip r:embed="rId4"/>
          <a:stretch>
            <a:fillRect/>
          </a:stretch>
        </p:blipFill>
        <p:spPr>
          <a:xfrm>
            <a:off x="3207146" y="4359894"/>
            <a:ext cx="2658734" cy="1994050"/>
          </a:xfrm>
          <a:prstGeom prst="rect">
            <a:avLst/>
          </a:prstGeom>
        </p:spPr>
      </p:pic>
    </p:spTree>
    <p:extLst>
      <p:ext uri="{BB962C8B-B14F-4D97-AF65-F5344CB8AC3E}">
        <p14:creationId xmlns:p14="http://schemas.microsoft.com/office/powerpoint/2010/main" val="53390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9876" y="222146"/>
            <a:ext cx="6679873" cy="1016516"/>
          </a:xfrm>
        </p:spPr>
        <p:txBody>
          <a:bodyPr>
            <a:normAutofit/>
          </a:bodyPr>
          <a:lstStyle/>
          <a:p>
            <a:r>
              <a:rPr lang="en-GB" b="1" dirty="0">
                <a:solidFill>
                  <a:srgbClr val="0B4696"/>
                </a:solidFill>
              </a:rPr>
              <a:t> 		       </a:t>
            </a:r>
            <a:r>
              <a:rPr lang="en-GB" b="1" i="1" dirty="0"/>
              <a:t>HAIKU project</a:t>
            </a:r>
            <a:br>
              <a:rPr lang="en-GB" dirty="0">
                <a:solidFill>
                  <a:schemeClr val="accent1">
                    <a:lumMod val="75000"/>
                  </a:schemeClr>
                </a:solidFill>
              </a:rPr>
            </a:br>
            <a:endParaRPr lang="en-GB" sz="1800" b="1" dirty="0">
              <a:solidFill>
                <a:schemeClr val="accent1">
                  <a:lumMod val="75000"/>
                </a:schemeClr>
              </a:solidFill>
            </a:endParaRPr>
          </a:p>
        </p:txBody>
      </p:sp>
      <p:sp>
        <p:nvSpPr>
          <p:cNvPr id="6" name="Round Diagonal Corner Rectangle 5"/>
          <p:cNvSpPr/>
          <p:nvPr/>
        </p:nvSpPr>
        <p:spPr>
          <a:xfrm>
            <a:off x="4245732" y="1163101"/>
            <a:ext cx="4015710" cy="3479456"/>
          </a:xfrm>
          <a:prstGeom prst="round2DiagRect">
            <a:avLst/>
          </a:prstGeom>
          <a:solidFill>
            <a:srgbClr val="0B4696"/>
          </a:solidFill>
          <a:ln w="38100">
            <a:solidFill>
              <a:srgbClr val="0B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399">
              <a:solidFill>
                <a:srgbClr val="0B4696"/>
              </a:solidFill>
            </a:endParaRPr>
          </a:p>
        </p:txBody>
      </p:sp>
      <p:sp>
        <p:nvSpPr>
          <p:cNvPr id="7" name="Rectangle 6"/>
          <p:cNvSpPr/>
          <p:nvPr/>
        </p:nvSpPr>
        <p:spPr>
          <a:xfrm>
            <a:off x="195186" y="3880979"/>
            <a:ext cx="3939324" cy="2412133"/>
          </a:xfrm>
          <a:prstGeom prst="rect">
            <a:avLst/>
          </a:prstGeom>
          <a:noFill/>
          <a:ln w="12700">
            <a:solidFill>
              <a:srgbClr val="0B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dirty="0">
              <a:solidFill>
                <a:srgbClr val="0B4696"/>
              </a:solidFill>
            </a:endParaRPr>
          </a:p>
        </p:txBody>
      </p:sp>
      <p:sp>
        <p:nvSpPr>
          <p:cNvPr id="8" name="Rectangle 7"/>
          <p:cNvSpPr/>
          <p:nvPr/>
        </p:nvSpPr>
        <p:spPr>
          <a:xfrm>
            <a:off x="181945" y="1331858"/>
            <a:ext cx="3952565" cy="2450968"/>
          </a:xfrm>
          <a:prstGeom prst="rect">
            <a:avLst/>
          </a:prstGeom>
          <a:noFill/>
          <a:ln w="12700">
            <a:solidFill>
              <a:srgbClr val="0B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dirty="0">
              <a:solidFill>
                <a:srgbClr val="0B4696"/>
              </a:solidFill>
            </a:endParaRPr>
          </a:p>
        </p:txBody>
      </p:sp>
      <p:sp>
        <p:nvSpPr>
          <p:cNvPr id="9" name="TextBox 8"/>
          <p:cNvSpPr txBox="1"/>
          <p:nvPr/>
        </p:nvSpPr>
        <p:spPr>
          <a:xfrm>
            <a:off x="171436" y="1289835"/>
            <a:ext cx="3882956" cy="2492990"/>
          </a:xfrm>
          <a:prstGeom prst="rect">
            <a:avLst/>
          </a:prstGeom>
          <a:noFill/>
        </p:spPr>
        <p:txBody>
          <a:bodyPr wrap="square" rtlCol="0">
            <a:spAutoFit/>
          </a:bodyPr>
          <a:lstStyle/>
          <a:p>
            <a:r>
              <a:rPr lang="en-US" sz="1600" b="1" u="sng" dirty="0">
                <a:solidFill>
                  <a:srgbClr val="0B4696"/>
                </a:solidFill>
              </a:rPr>
              <a:t>Main objectives</a:t>
            </a:r>
          </a:p>
          <a:p>
            <a:pPr marL="285750" indent="-285750" algn="just">
              <a:buClrTx/>
              <a:buFont typeface="Wingdings" panose="05000000000000000000" pitchFamily="2" charset="2"/>
              <a:buChar char="ü"/>
            </a:pPr>
            <a:r>
              <a:rPr lang="en-US" sz="1400" dirty="0">
                <a:solidFill>
                  <a:schemeClr val="accent1">
                    <a:lumMod val="75000"/>
                  </a:schemeClr>
                </a:solidFill>
              </a:rPr>
              <a:t>Delivering truly human-</a:t>
            </a:r>
            <a:r>
              <a:rPr lang="en-US" sz="1400" dirty="0" err="1">
                <a:solidFill>
                  <a:schemeClr val="accent1">
                    <a:lumMod val="75000"/>
                  </a:schemeClr>
                </a:solidFill>
              </a:rPr>
              <a:t>centred</a:t>
            </a:r>
            <a:r>
              <a:rPr lang="en-US" sz="1400" dirty="0">
                <a:solidFill>
                  <a:schemeClr val="accent1">
                    <a:lumMod val="75000"/>
                  </a:schemeClr>
                </a:solidFill>
              </a:rPr>
              <a:t> AI-based Intelligent assistant prototypes capable of integrating human values, needs, capabilities and limitations. </a:t>
            </a:r>
          </a:p>
          <a:p>
            <a:pPr marL="285750" indent="-285750" algn="just">
              <a:buClrTx/>
              <a:buFont typeface="Wingdings" panose="05000000000000000000" pitchFamily="2" charset="2"/>
              <a:buChar char="ü"/>
            </a:pPr>
            <a:r>
              <a:rPr lang="en-US" sz="1400" dirty="0">
                <a:solidFill>
                  <a:schemeClr val="accent1">
                    <a:lumMod val="75000"/>
                  </a:schemeClr>
                </a:solidFill>
              </a:rPr>
              <a:t>Intelligent assistants that dynamically learn from human users and continuously evolve over time.</a:t>
            </a:r>
          </a:p>
          <a:p>
            <a:pPr marL="285750" indent="-285750" algn="just">
              <a:buClrTx/>
              <a:buFont typeface="Wingdings" panose="05000000000000000000" pitchFamily="2" charset="2"/>
              <a:buChar char="ü"/>
            </a:pPr>
            <a:r>
              <a:rPr lang="en-US" sz="1400" dirty="0">
                <a:solidFill>
                  <a:schemeClr val="accent1">
                    <a:lumMod val="75000"/>
                  </a:schemeClr>
                </a:solidFill>
              </a:rPr>
              <a:t>Evaluate how technology can facilitate human activities and ultimately improve safety.</a:t>
            </a:r>
          </a:p>
        </p:txBody>
      </p:sp>
      <p:sp>
        <p:nvSpPr>
          <p:cNvPr id="10" name="TextBox 9"/>
          <p:cNvSpPr txBox="1"/>
          <p:nvPr/>
        </p:nvSpPr>
        <p:spPr>
          <a:xfrm>
            <a:off x="4400578" y="1238662"/>
            <a:ext cx="3660393" cy="3600986"/>
          </a:xfrm>
          <a:prstGeom prst="rect">
            <a:avLst/>
          </a:prstGeom>
          <a:noFill/>
        </p:spPr>
        <p:txBody>
          <a:bodyPr wrap="square" rtlCol="0">
            <a:spAutoFit/>
          </a:bodyPr>
          <a:lstStyle/>
          <a:p>
            <a:pPr marL="285750" indent="-285750" algn="just">
              <a:buSzPct val="120000"/>
              <a:buBlip>
                <a:blip r:embed="rId2"/>
              </a:buBlip>
            </a:pPr>
            <a:r>
              <a:rPr lang="en-US" sz="1600" dirty="0">
                <a:solidFill>
                  <a:schemeClr val="bg1"/>
                </a:solidFill>
              </a:rPr>
              <a:t>Title: </a:t>
            </a:r>
            <a:r>
              <a:rPr lang="en-US" sz="1400" dirty="0">
                <a:solidFill>
                  <a:schemeClr val="bg1"/>
                </a:solidFill>
                <a:cs typeface="Calibri" panose="020F0502020204030204" pitchFamily="34" charset="0"/>
              </a:rPr>
              <a:t>Human AI teaming knowledge and understanding for aviation safety</a:t>
            </a:r>
            <a:endParaRPr lang="en-US" sz="1400" dirty="0">
              <a:solidFill>
                <a:schemeClr val="bg1"/>
              </a:solidFill>
            </a:endParaRPr>
          </a:p>
          <a:p>
            <a:pPr algn="just">
              <a:buSzPct val="120000"/>
            </a:pPr>
            <a:endParaRPr lang="en-US" sz="1600" dirty="0">
              <a:solidFill>
                <a:schemeClr val="bg1"/>
              </a:solidFill>
            </a:endParaRPr>
          </a:p>
          <a:p>
            <a:pPr marL="285750" indent="-285750" algn="just">
              <a:buSzPct val="120000"/>
              <a:buBlip>
                <a:blip r:embed="rId2"/>
              </a:buBlip>
            </a:pPr>
            <a:r>
              <a:rPr lang="en-US" sz="1600" dirty="0">
                <a:solidFill>
                  <a:schemeClr val="bg1"/>
                </a:solidFill>
              </a:rPr>
              <a:t>Duration:</a:t>
            </a:r>
            <a:r>
              <a:rPr lang="el-GR" sz="1600" dirty="0">
                <a:solidFill>
                  <a:schemeClr val="bg1"/>
                </a:solidFill>
              </a:rPr>
              <a:t> </a:t>
            </a:r>
            <a:r>
              <a:rPr lang="en-US" sz="1400" dirty="0">
                <a:solidFill>
                  <a:schemeClr val="bg1"/>
                </a:solidFill>
              </a:rPr>
              <a:t>36</a:t>
            </a:r>
            <a:r>
              <a:rPr lang="el-GR" sz="1400" dirty="0">
                <a:solidFill>
                  <a:schemeClr val="bg1"/>
                </a:solidFill>
              </a:rPr>
              <a:t> </a:t>
            </a:r>
            <a:r>
              <a:rPr lang="en-US" sz="1400" dirty="0">
                <a:solidFill>
                  <a:schemeClr val="bg1"/>
                </a:solidFill>
              </a:rPr>
              <a:t>months</a:t>
            </a:r>
            <a:r>
              <a:rPr lang="en-US" sz="1600" dirty="0">
                <a:solidFill>
                  <a:schemeClr val="bg1"/>
                </a:solidFill>
              </a:rPr>
              <a:t>	</a:t>
            </a:r>
          </a:p>
          <a:p>
            <a:pPr marL="285750" indent="-285750" algn="just">
              <a:buSzPct val="120000"/>
              <a:buBlip>
                <a:blip r:embed="rId2"/>
              </a:buBlip>
            </a:pPr>
            <a:r>
              <a:rPr lang="en-US" sz="1600" dirty="0">
                <a:solidFill>
                  <a:schemeClr val="bg1"/>
                </a:solidFill>
              </a:rPr>
              <a:t>Budget</a:t>
            </a:r>
            <a:r>
              <a:rPr lang="el-GR" sz="1600" dirty="0">
                <a:solidFill>
                  <a:schemeClr val="bg1"/>
                </a:solidFill>
              </a:rPr>
              <a:t>:</a:t>
            </a:r>
            <a:r>
              <a:rPr lang="en-US" sz="1600" dirty="0">
                <a:solidFill>
                  <a:schemeClr val="bg1"/>
                </a:solidFill>
              </a:rPr>
              <a:t> </a:t>
            </a:r>
            <a:r>
              <a:rPr lang="en-GB" sz="1400" dirty="0">
                <a:solidFill>
                  <a:schemeClr val="bg1"/>
                </a:solidFill>
              </a:rPr>
              <a:t>6.624.322</a:t>
            </a:r>
            <a:r>
              <a:rPr lang="el-GR" sz="1400" dirty="0">
                <a:solidFill>
                  <a:schemeClr val="bg1"/>
                </a:solidFill>
              </a:rPr>
              <a:t>€</a:t>
            </a:r>
            <a:r>
              <a:rPr lang="en-US" sz="1400" dirty="0">
                <a:solidFill>
                  <a:schemeClr val="bg1"/>
                </a:solidFill>
              </a:rPr>
              <a:t> </a:t>
            </a:r>
            <a:r>
              <a:rPr lang="el-GR" sz="1400" dirty="0">
                <a:solidFill>
                  <a:schemeClr val="bg1"/>
                </a:solidFill>
              </a:rPr>
              <a:t>(</a:t>
            </a:r>
            <a:r>
              <a:rPr lang="en-GB" sz="1400" dirty="0">
                <a:solidFill>
                  <a:schemeClr val="bg1"/>
                </a:solidFill>
              </a:rPr>
              <a:t>CERTH 503.750€)</a:t>
            </a:r>
            <a:endParaRPr lang="en-US" sz="1400" dirty="0">
              <a:solidFill>
                <a:schemeClr val="bg1"/>
              </a:solidFill>
            </a:endParaRPr>
          </a:p>
          <a:p>
            <a:pPr algn="just"/>
            <a:endParaRPr lang="en-US" sz="1600" dirty="0">
              <a:solidFill>
                <a:schemeClr val="bg1"/>
              </a:solidFill>
            </a:endParaRPr>
          </a:p>
          <a:p>
            <a:pPr marL="285750" indent="-285750" algn="just">
              <a:buSzPct val="120000"/>
              <a:buBlip>
                <a:blip r:embed="rId2"/>
              </a:buBlip>
            </a:pPr>
            <a:r>
              <a:rPr lang="en-US" sz="1600" dirty="0">
                <a:solidFill>
                  <a:schemeClr val="bg1"/>
                </a:solidFill>
              </a:rPr>
              <a:t>Partners</a:t>
            </a:r>
            <a:r>
              <a:rPr lang="el-GR" sz="1600" dirty="0">
                <a:solidFill>
                  <a:schemeClr val="bg1"/>
                </a:solidFill>
              </a:rPr>
              <a:t>: </a:t>
            </a:r>
            <a:r>
              <a:rPr lang="en-US" sz="1400" dirty="0">
                <a:solidFill>
                  <a:schemeClr val="bg1"/>
                </a:solidFill>
              </a:rPr>
              <a:t>CERTH, EUROCONTROL, DEEP BLUE, SKYWAY, CHPR, II.U, THALES, CATIE, DFK, LFV, ENAC, SUITE5, EMBRAER, BORDEAUX INP, ENGINEERING INGEGNERIA INFORMATICA</a:t>
            </a:r>
          </a:p>
          <a:p>
            <a:pPr algn="just"/>
            <a:endParaRPr lang="en-US" sz="1600" dirty="0">
              <a:solidFill>
                <a:schemeClr val="bg1"/>
              </a:solidFill>
            </a:endParaRPr>
          </a:p>
          <a:p>
            <a:pPr marL="285750" indent="-285750" algn="just">
              <a:buSzPct val="120000"/>
              <a:buBlip>
                <a:blip r:embed="rId2"/>
              </a:buBlip>
            </a:pPr>
            <a:r>
              <a:rPr lang="en-US" sz="1600" dirty="0">
                <a:solidFill>
                  <a:schemeClr val="bg1"/>
                </a:solidFill>
              </a:rPr>
              <a:t>Project coordinator</a:t>
            </a:r>
            <a:r>
              <a:rPr lang="el-GR" sz="1600" dirty="0">
                <a:solidFill>
                  <a:schemeClr val="bg1"/>
                </a:solidFill>
              </a:rPr>
              <a:t>:</a:t>
            </a:r>
            <a:r>
              <a:rPr lang="en-US" sz="1600" dirty="0">
                <a:solidFill>
                  <a:schemeClr val="bg1"/>
                </a:solidFill>
              </a:rPr>
              <a:t> </a:t>
            </a:r>
            <a:r>
              <a:rPr lang="en-US" sz="1400" dirty="0">
                <a:solidFill>
                  <a:schemeClr val="bg1"/>
                </a:solidFill>
              </a:rPr>
              <a:t>DEEP BLUE</a:t>
            </a:r>
          </a:p>
          <a:p>
            <a:pPr marL="285750" indent="-285750">
              <a:buBlip>
                <a:blip r:embed="rId2"/>
              </a:buBlip>
            </a:pPr>
            <a:endParaRPr lang="en-US" sz="1600" dirty="0">
              <a:solidFill>
                <a:schemeClr val="bg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827" y="4020114"/>
            <a:ext cx="3570042" cy="2158279"/>
          </a:xfrm>
          <a:prstGeom prst="rect">
            <a:avLst/>
          </a:prstGeom>
        </p:spPr>
      </p:pic>
      <p:pic>
        <p:nvPicPr>
          <p:cNvPr id="12" name="Picture 11"/>
          <p:cNvPicPr>
            <a:picLocks noChangeAspect="1"/>
          </p:cNvPicPr>
          <p:nvPr/>
        </p:nvPicPr>
        <p:blipFill>
          <a:blip r:embed="rId4"/>
          <a:stretch>
            <a:fillRect/>
          </a:stretch>
        </p:blipFill>
        <p:spPr>
          <a:xfrm>
            <a:off x="9193358" y="1753139"/>
            <a:ext cx="2192507" cy="208214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8708" y="3770481"/>
            <a:ext cx="3061809" cy="2407912"/>
          </a:xfrm>
          <a:prstGeom prst="rect">
            <a:avLst/>
          </a:prstGeom>
        </p:spPr>
      </p:pic>
      <p:sp>
        <p:nvSpPr>
          <p:cNvPr id="15" name="Rectangle 14"/>
          <p:cNvSpPr/>
          <p:nvPr/>
        </p:nvSpPr>
        <p:spPr>
          <a:xfrm>
            <a:off x="8452782" y="1163104"/>
            <a:ext cx="3546286" cy="5230318"/>
          </a:xfrm>
          <a:prstGeom prst="rect">
            <a:avLst/>
          </a:prstGeom>
          <a:noFill/>
          <a:ln w="12700">
            <a:solidFill>
              <a:srgbClr val="0B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dirty="0">
              <a:solidFill>
                <a:srgbClr val="0B4696"/>
              </a:solidFill>
            </a:endParaRPr>
          </a:p>
        </p:txBody>
      </p:sp>
      <p:pic>
        <p:nvPicPr>
          <p:cNvPr id="16" name="Picture 15"/>
          <p:cNvPicPr>
            <a:picLocks noChangeAspect="1"/>
          </p:cNvPicPr>
          <p:nvPr/>
        </p:nvPicPr>
        <p:blipFill>
          <a:blip r:embed="rId6"/>
          <a:stretch>
            <a:fillRect/>
          </a:stretch>
        </p:blipFill>
        <p:spPr>
          <a:xfrm>
            <a:off x="4539877" y="4876563"/>
            <a:ext cx="3354735" cy="1388136"/>
          </a:xfrm>
          <a:prstGeom prst="rect">
            <a:avLst/>
          </a:prstGeom>
        </p:spPr>
      </p:pic>
      <p:sp>
        <p:nvSpPr>
          <p:cNvPr id="17" name="Rectangle 16"/>
          <p:cNvSpPr/>
          <p:nvPr/>
        </p:nvSpPr>
        <p:spPr>
          <a:xfrm>
            <a:off x="9262764" y="188641"/>
            <a:ext cx="2638056" cy="864095"/>
          </a:xfrm>
          <a:prstGeom prst="rect">
            <a:avLst/>
          </a:prstGeom>
          <a:noFill/>
          <a:ln w="12700">
            <a:solidFill>
              <a:srgbClr val="0B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b="1" dirty="0">
              <a:solidFill>
                <a:srgbClr val="0B4696"/>
              </a:solidFill>
            </a:endParaRPr>
          </a:p>
        </p:txBody>
      </p:sp>
      <p:pic>
        <p:nvPicPr>
          <p:cNvPr id="3" name="Google Shape;55;p1">
            <a:extLst>
              <a:ext uri="{FF2B5EF4-FFF2-40B4-BE49-F238E27FC236}">
                <a16:creationId xmlns:a16="http://schemas.microsoft.com/office/drawing/2014/main" id="{CECACCB0-5102-6B82-1095-4C216BFD5D0B}"/>
              </a:ext>
            </a:extLst>
          </p:cNvPr>
          <p:cNvPicPr preferRelativeResize="0"/>
          <p:nvPr/>
        </p:nvPicPr>
        <p:blipFill rotWithShape="1">
          <a:blip r:embed="rId7">
            <a:alphaModFix/>
          </a:blip>
          <a:srcRect l="8170" r="3482"/>
          <a:stretch/>
        </p:blipFill>
        <p:spPr>
          <a:xfrm>
            <a:off x="9352796" y="301760"/>
            <a:ext cx="2494013" cy="646315"/>
          </a:xfrm>
          <a:prstGeom prst="rect">
            <a:avLst/>
          </a:prstGeom>
          <a:noFill/>
          <a:ln>
            <a:noFill/>
          </a:ln>
        </p:spPr>
      </p:pic>
    </p:spTree>
    <p:extLst>
      <p:ext uri="{BB962C8B-B14F-4D97-AF65-F5344CB8AC3E}">
        <p14:creationId xmlns:p14="http://schemas.microsoft.com/office/powerpoint/2010/main" val="335789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E679F32-FF14-5E8A-B21A-3F6C66DD48AB}"/>
              </a:ext>
            </a:extLst>
          </p:cNvPr>
          <p:cNvSpPr txBox="1">
            <a:spLocks/>
          </p:cNvSpPr>
          <p:nvPr/>
        </p:nvSpPr>
        <p:spPr>
          <a:xfrm>
            <a:off x="1115970" y="670298"/>
            <a:ext cx="9141619" cy="596280"/>
          </a:xfrm>
          <a:prstGeom prst="rect">
            <a:avLst/>
          </a:prstGeom>
        </p:spPr>
        <p:txBody>
          <a:bodyPr vert="horz" lIns="121899" tIns="60949" rIns="121899" bIns="60949" rtlCol="0" anchor="b">
            <a:noAutofit/>
          </a:bodyPr>
          <a:lstStyle>
            <a:lvl1pPr algn="l" defTabSz="1218987" rtl="0" eaLnBrk="1" latinLnBrk="0" hangingPunct="1">
              <a:spcBef>
                <a:spcPct val="0"/>
              </a:spcBef>
              <a:buNone/>
              <a:defRPr sz="3600" kern="1200">
                <a:solidFill>
                  <a:srgbClr val="0070C0"/>
                </a:solidFill>
                <a:latin typeface="+mj-lt"/>
                <a:ea typeface="+mj-ea"/>
                <a:cs typeface="+mj-cs"/>
              </a:defRPr>
            </a:lvl1pPr>
          </a:lstStyle>
          <a:p>
            <a:r>
              <a:rPr lang="en-US" sz="3200" b="1" i="1" dirty="0"/>
              <a:t>Use Cases</a:t>
            </a:r>
          </a:p>
        </p:txBody>
      </p:sp>
      <p:pic>
        <p:nvPicPr>
          <p:cNvPr id="7" name="Picture 6">
            <a:extLst>
              <a:ext uri="{FF2B5EF4-FFF2-40B4-BE49-F238E27FC236}">
                <a16:creationId xmlns:a16="http://schemas.microsoft.com/office/drawing/2014/main" id="{976C7725-80E1-D022-82DC-B8EB1B8E4B47}"/>
              </a:ext>
            </a:extLst>
          </p:cNvPr>
          <p:cNvPicPr>
            <a:picLocks noChangeAspect="1"/>
          </p:cNvPicPr>
          <p:nvPr/>
        </p:nvPicPr>
        <p:blipFill rotWithShape="1">
          <a:blip r:embed="rId2"/>
          <a:srcRect l="15553" t="1575"/>
          <a:stretch/>
        </p:blipFill>
        <p:spPr>
          <a:xfrm>
            <a:off x="128957" y="1641606"/>
            <a:ext cx="1860999" cy="2142270"/>
          </a:xfrm>
          <a:prstGeom prst="rect">
            <a:avLst/>
          </a:prstGeom>
        </p:spPr>
      </p:pic>
      <p:pic>
        <p:nvPicPr>
          <p:cNvPr id="8" name="Picture 7">
            <a:extLst>
              <a:ext uri="{FF2B5EF4-FFF2-40B4-BE49-F238E27FC236}">
                <a16:creationId xmlns:a16="http://schemas.microsoft.com/office/drawing/2014/main" id="{D54A2C74-5DC5-A9E0-B48F-174D1EB051CC}"/>
              </a:ext>
            </a:extLst>
          </p:cNvPr>
          <p:cNvPicPr>
            <a:picLocks noChangeAspect="1"/>
          </p:cNvPicPr>
          <p:nvPr/>
        </p:nvPicPr>
        <p:blipFill rotWithShape="1">
          <a:blip r:embed="rId3"/>
          <a:srcRect l="5951" t="5273"/>
          <a:stretch/>
        </p:blipFill>
        <p:spPr>
          <a:xfrm>
            <a:off x="2361430" y="1641605"/>
            <a:ext cx="1861000" cy="2215211"/>
          </a:xfrm>
          <a:prstGeom prst="rect">
            <a:avLst/>
          </a:prstGeom>
        </p:spPr>
      </p:pic>
      <p:pic>
        <p:nvPicPr>
          <p:cNvPr id="9" name="Picture 8">
            <a:extLst>
              <a:ext uri="{FF2B5EF4-FFF2-40B4-BE49-F238E27FC236}">
                <a16:creationId xmlns:a16="http://schemas.microsoft.com/office/drawing/2014/main" id="{606383D3-8DC6-0621-EAD0-C7E2AD674CB7}"/>
              </a:ext>
            </a:extLst>
          </p:cNvPr>
          <p:cNvPicPr>
            <a:picLocks noChangeAspect="1"/>
          </p:cNvPicPr>
          <p:nvPr/>
        </p:nvPicPr>
        <p:blipFill rotWithShape="1">
          <a:blip r:embed="rId4"/>
          <a:srcRect l="9474" t="4647"/>
          <a:stretch/>
        </p:blipFill>
        <p:spPr>
          <a:xfrm>
            <a:off x="4414784" y="1641606"/>
            <a:ext cx="1804419" cy="2215210"/>
          </a:xfrm>
          <a:prstGeom prst="rect">
            <a:avLst/>
          </a:prstGeom>
        </p:spPr>
      </p:pic>
      <p:pic>
        <p:nvPicPr>
          <p:cNvPr id="10" name="Picture 9">
            <a:extLst>
              <a:ext uri="{FF2B5EF4-FFF2-40B4-BE49-F238E27FC236}">
                <a16:creationId xmlns:a16="http://schemas.microsoft.com/office/drawing/2014/main" id="{41734C96-5485-B325-4820-32CD4046595E}"/>
              </a:ext>
            </a:extLst>
          </p:cNvPr>
          <p:cNvPicPr>
            <a:picLocks noChangeAspect="1"/>
          </p:cNvPicPr>
          <p:nvPr/>
        </p:nvPicPr>
        <p:blipFill rotWithShape="1">
          <a:blip r:embed="rId5"/>
          <a:srcRect l="8830" t="5309"/>
          <a:stretch/>
        </p:blipFill>
        <p:spPr>
          <a:xfrm>
            <a:off x="168916" y="3933682"/>
            <a:ext cx="1894109" cy="2335853"/>
          </a:xfrm>
          <a:prstGeom prst="rect">
            <a:avLst/>
          </a:prstGeom>
        </p:spPr>
      </p:pic>
      <p:pic>
        <p:nvPicPr>
          <p:cNvPr id="11" name="Picture 10">
            <a:extLst>
              <a:ext uri="{FF2B5EF4-FFF2-40B4-BE49-F238E27FC236}">
                <a16:creationId xmlns:a16="http://schemas.microsoft.com/office/drawing/2014/main" id="{4F722F30-BA60-B086-439C-EF3667595314}"/>
              </a:ext>
            </a:extLst>
          </p:cNvPr>
          <p:cNvPicPr>
            <a:picLocks noChangeAspect="1"/>
          </p:cNvPicPr>
          <p:nvPr/>
        </p:nvPicPr>
        <p:blipFill rotWithShape="1">
          <a:blip r:embed="rId6"/>
          <a:srcRect l="15138" t="6943"/>
          <a:stretch/>
        </p:blipFill>
        <p:spPr>
          <a:xfrm>
            <a:off x="2277987" y="3933682"/>
            <a:ext cx="2143651" cy="2335853"/>
          </a:xfrm>
          <a:prstGeom prst="rect">
            <a:avLst/>
          </a:prstGeom>
        </p:spPr>
      </p:pic>
      <p:pic>
        <p:nvPicPr>
          <p:cNvPr id="12" name="Picture 11">
            <a:extLst>
              <a:ext uri="{FF2B5EF4-FFF2-40B4-BE49-F238E27FC236}">
                <a16:creationId xmlns:a16="http://schemas.microsoft.com/office/drawing/2014/main" id="{CBBA0D1F-287A-37E3-3503-10403053EF38}"/>
              </a:ext>
            </a:extLst>
          </p:cNvPr>
          <p:cNvPicPr>
            <a:picLocks noChangeAspect="1"/>
          </p:cNvPicPr>
          <p:nvPr/>
        </p:nvPicPr>
        <p:blipFill rotWithShape="1">
          <a:blip r:embed="rId7"/>
          <a:srcRect l="5848" t="8919"/>
          <a:stretch/>
        </p:blipFill>
        <p:spPr>
          <a:xfrm>
            <a:off x="4455879" y="3933682"/>
            <a:ext cx="1872208" cy="2335853"/>
          </a:xfrm>
          <a:prstGeom prst="rect">
            <a:avLst/>
          </a:prstGeom>
        </p:spPr>
      </p:pic>
      <p:pic>
        <p:nvPicPr>
          <p:cNvPr id="13" name="Google Shape;88;p5">
            <a:extLst>
              <a:ext uri="{FF2B5EF4-FFF2-40B4-BE49-F238E27FC236}">
                <a16:creationId xmlns:a16="http://schemas.microsoft.com/office/drawing/2014/main" id="{0125B6D2-3086-BA87-7A4A-E8620932B5F0}"/>
              </a:ext>
            </a:extLst>
          </p:cNvPr>
          <p:cNvPicPr preferRelativeResize="0"/>
          <p:nvPr/>
        </p:nvPicPr>
        <p:blipFill rotWithShape="1">
          <a:blip r:embed="rId8">
            <a:alphaModFix/>
          </a:blip>
          <a:srcRect l="9561" r="8298"/>
          <a:stretch/>
        </p:blipFill>
        <p:spPr>
          <a:xfrm>
            <a:off x="6958508" y="895520"/>
            <a:ext cx="4345849" cy="3198319"/>
          </a:xfrm>
          <a:prstGeom prst="rect">
            <a:avLst/>
          </a:prstGeom>
          <a:noFill/>
          <a:ln>
            <a:noFill/>
          </a:ln>
        </p:spPr>
      </p:pic>
      <p:sp>
        <p:nvSpPr>
          <p:cNvPr id="14" name="TextBox 13">
            <a:extLst>
              <a:ext uri="{FF2B5EF4-FFF2-40B4-BE49-F238E27FC236}">
                <a16:creationId xmlns:a16="http://schemas.microsoft.com/office/drawing/2014/main" id="{1F51B0C7-3EFE-4C00-B509-B64D79ED944A}"/>
              </a:ext>
            </a:extLst>
          </p:cNvPr>
          <p:cNvSpPr txBox="1"/>
          <p:nvPr/>
        </p:nvSpPr>
        <p:spPr>
          <a:xfrm>
            <a:off x="6841292" y="4581128"/>
            <a:ext cx="5024847" cy="954107"/>
          </a:xfrm>
          <a:prstGeom prst="rect">
            <a:avLst/>
          </a:prstGeom>
          <a:noFill/>
        </p:spPr>
        <p:txBody>
          <a:bodyPr wrap="square">
            <a:spAutoFit/>
          </a:bodyPr>
          <a:lstStyle/>
          <a:p>
            <a:pPr algn="just"/>
            <a:r>
              <a:rPr lang="en-US" sz="1400" dirty="0">
                <a:solidFill>
                  <a:srgbClr val="222222"/>
                </a:solidFill>
                <a:highlight>
                  <a:srgbClr val="FFFFFF"/>
                </a:highlight>
                <a:cs typeface="Arial"/>
              </a:rPr>
              <a:t>The HAIKU project aims to pave the way for human-centric Artificial Intelligence in aviation. It explores the potential for AI applications through six different use cases, which each seek to deliver AI-based Intelligent Assistant prototypes.</a:t>
            </a:r>
          </a:p>
        </p:txBody>
      </p:sp>
      <p:sp>
        <p:nvSpPr>
          <p:cNvPr id="15" name="Rectangle 14">
            <a:extLst>
              <a:ext uri="{FF2B5EF4-FFF2-40B4-BE49-F238E27FC236}">
                <a16:creationId xmlns:a16="http://schemas.microsoft.com/office/drawing/2014/main" id="{84C0F435-2880-0DFB-E73B-120EDC79EFF1}"/>
              </a:ext>
            </a:extLst>
          </p:cNvPr>
          <p:cNvSpPr/>
          <p:nvPr/>
        </p:nvSpPr>
        <p:spPr>
          <a:xfrm>
            <a:off x="84381" y="1487831"/>
            <a:ext cx="6530862" cy="4891702"/>
          </a:xfrm>
          <a:prstGeom prst="rect">
            <a:avLst/>
          </a:prstGeom>
          <a:noFill/>
          <a:ln w="12700">
            <a:solidFill>
              <a:srgbClr val="0B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dirty="0">
              <a:solidFill>
                <a:srgbClr val="0B4696"/>
              </a:solidFill>
            </a:endParaRPr>
          </a:p>
        </p:txBody>
      </p:sp>
      <p:sp>
        <p:nvSpPr>
          <p:cNvPr id="5" name="Title 1">
            <a:extLst>
              <a:ext uri="{FF2B5EF4-FFF2-40B4-BE49-F238E27FC236}">
                <a16:creationId xmlns:a16="http://schemas.microsoft.com/office/drawing/2014/main" id="{B43723ED-E01F-3611-0311-805CACDE532F}"/>
              </a:ext>
            </a:extLst>
          </p:cNvPr>
          <p:cNvSpPr>
            <a:spLocks noGrp="1"/>
          </p:cNvSpPr>
          <p:nvPr>
            <p:ph type="title"/>
          </p:nvPr>
        </p:nvSpPr>
        <p:spPr>
          <a:xfrm>
            <a:off x="1269876" y="222146"/>
            <a:ext cx="6679873" cy="1016516"/>
          </a:xfrm>
        </p:spPr>
        <p:txBody>
          <a:bodyPr>
            <a:normAutofit/>
          </a:bodyPr>
          <a:lstStyle/>
          <a:p>
            <a:r>
              <a:rPr lang="en-GB" b="1" dirty="0">
                <a:solidFill>
                  <a:srgbClr val="0B4696"/>
                </a:solidFill>
              </a:rPr>
              <a:t> 		       </a:t>
            </a:r>
            <a:r>
              <a:rPr lang="en-GB" b="1" i="1" dirty="0"/>
              <a:t>HAIKU project</a:t>
            </a:r>
            <a:br>
              <a:rPr lang="en-GB" dirty="0">
                <a:solidFill>
                  <a:schemeClr val="accent1">
                    <a:lumMod val="75000"/>
                  </a:schemeClr>
                </a:solidFill>
              </a:rPr>
            </a:br>
            <a:endParaRPr lang="en-GB" sz="1800" b="1" dirty="0">
              <a:solidFill>
                <a:schemeClr val="accent1">
                  <a:lumMod val="75000"/>
                </a:schemeClr>
              </a:solidFill>
            </a:endParaRPr>
          </a:p>
        </p:txBody>
      </p:sp>
    </p:spTree>
    <p:extLst>
      <p:ext uri="{BB962C8B-B14F-4D97-AF65-F5344CB8AC3E}">
        <p14:creationId xmlns:p14="http://schemas.microsoft.com/office/powerpoint/2010/main" val="365131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06;p7">
            <a:extLst>
              <a:ext uri="{FF2B5EF4-FFF2-40B4-BE49-F238E27FC236}">
                <a16:creationId xmlns:a16="http://schemas.microsoft.com/office/drawing/2014/main" id="{9FF7BA7B-06D4-9875-4092-4ABF6C5EF6B8}"/>
              </a:ext>
            </a:extLst>
          </p:cNvPr>
          <p:cNvPicPr preferRelativeResize="0"/>
          <p:nvPr/>
        </p:nvPicPr>
        <p:blipFill>
          <a:blip r:embed="rId2">
            <a:alphaModFix/>
          </a:blip>
          <a:stretch>
            <a:fillRect/>
          </a:stretch>
        </p:blipFill>
        <p:spPr>
          <a:xfrm>
            <a:off x="6382444" y="548680"/>
            <a:ext cx="5228356" cy="3236742"/>
          </a:xfrm>
          <a:prstGeom prst="rect">
            <a:avLst/>
          </a:prstGeom>
          <a:noFill/>
          <a:ln>
            <a:noFill/>
          </a:ln>
        </p:spPr>
      </p:pic>
      <p:pic>
        <p:nvPicPr>
          <p:cNvPr id="7" name="Google Shape;115;p8">
            <a:extLst>
              <a:ext uri="{FF2B5EF4-FFF2-40B4-BE49-F238E27FC236}">
                <a16:creationId xmlns:a16="http://schemas.microsoft.com/office/drawing/2014/main" id="{A31DFCC3-06F4-A9E1-5E06-1775DF208DB3}"/>
              </a:ext>
            </a:extLst>
          </p:cNvPr>
          <p:cNvPicPr preferRelativeResize="0"/>
          <p:nvPr/>
        </p:nvPicPr>
        <p:blipFill rotWithShape="1">
          <a:blip r:embed="rId3">
            <a:alphaModFix/>
          </a:blip>
          <a:srcRect t="17459" b="28576"/>
          <a:stretch/>
        </p:blipFill>
        <p:spPr>
          <a:xfrm>
            <a:off x="2274187" y="3993198"/>
            <a:ext cx="7640450" cy="2232248"/>
          </a:xfrm>
          <a:prstGeom prst="rect">
            <a:avLst/>
          </a:prstGeom>
          <a:noFill/>
          <a:ln>
            <a:noFill/>
          </a:ln>
        </p:spPr>
      </p:pic>
      <p:pic>
        <p:nvPicPr>
          <p:cNvPr id="8" name="Google Shape;97;p6">
            <a:extLst>
              <a:ext uri="{FF2B5EF4-FFF2-40B4-BE49-F238E27FC236}">
                <a16:creationId xmlns:a16="http://schemas.microsoft.com/office/drawing/2014/main" id="{F583EBA0-DC87-90BC-BACA-838A158B1935}"/>
              </a:ext>
            </a:extLst>
          </p:cNvPr>
          <p:cNvPicPr preferRelativeResize="0"/>
          <p:nvPr/>
        </p:nvPicPr>
        <p:blipFill rotWithShape="1">
          <a:blip r:embed="rId4">
            <a:alphaModFix/>
          </a:blip>
          <a:srcRect l="8732" t="17904" b="17012"/>
          <a:stretch/>
        </p:blipFill>
        <p:spPr>
          <a:xfrm>
            <a:off x="333772" y="1489214"/>
            <a:ext cx="4515774" cy="1610718"/>
          </a:xfrm>
          <a:prstGeom prst="rect">
            <a:avLst/>
          </a:prstGeom>
          <a:noFill/>
          <a:ln>
            <a:noFill/>
          </a:ln>
        </p:spPr>
      </p:pic>
      <p:sp>
        <p:nvSpPr>
          <p:cNvPr id="9" name="Title 2">
            <a:extLst>
              <a:ext uri="{FF2B5EF4-FFF2-40B4-BE49-F238E27FC236}">
                <a16:creationId xmlns:a16="http://schemas.microsoft.com/office/drawing/2014/main" id="{95EBF0C4-3B3D-A011-AFC0-FEA23E23037B}"/>
              </a:ext>
            </a:extLst>
          </p:cNvPr>
          <p:cNvSpPr txBox="1">
            <a:spLocks/>
          </p:cNvSpPr>
          <p:nvPr/>
        </p:nvSpPr>
        <p:spPr>
          <a:xfrm>
            <a:off x="1053852" y="741438"/>
            <a:ext cx="9141619" cy="540000"/>
          </a:xfrm>
          <a:prstGeom prst="rect">
            <a:avLst/>
          </a:prstGeom>
        </p:spPr>
        <p:txBody>
          <a:bodyPr vert="horz" lIns="121899" tIns="60949" rIns="121899" bIns="60949" rtlCol="0" anchor="b">
            <a:noAutofit/>
          </a:bodyPr>
          <a:lstStyle>
            <a:lvl1pPr algn="l" defTabSz="1218987" rtl="0" eaLnBrk="1" latinLnBrk="0" hangingPunct="1">
              <a:spcBef>
                <a:spcPct val="0"/>
              </a:spcBef>
              <a:buNone/>
              <a:defRPr sz="3600" kern="1200">
                <a:solidFill>
                  <a:srgbClr val="0070C0"/>
                </a:solidFill>
                <a:latin typeface="+mj-lt"/>
                <a:ea typeface="+mj-ea"/>
                <a:cs typeface="+mj-cs"/>
              </a:defRPr>
            </a:lvl1pPr>
          </a:lstStyle>
          <a:p>
            <a:r>
              <a:rPr lang="en-US" sz="3200" b="1" i="1" dirty="0"/>
              <a:t>Use Cases #6</a:t>
            </a:r>
          </a:p>
        </p:txBody>
      </p:sp>
      <p:sp>
        <p:nvSpPr>
          <p:cNvPr id="2" name="Title 1">
            <a:extLst>
              <a:ext uri="{FF2B5EF4-FFF2-40B4-BE49-F238E27FC236}">
                <a16:creationId xmlns:a16="http://schemas.microsoft.com/office/drawing/2014/main" id="{D2E8B60C-AF50-2843-1B1C-FE9A14FFC894}"/>
              </a:ext>
            </a:extLst>
          </p:cNvPr>
          <p:cNvSpPr>
            <a:spLocks noGrp="1"/>
          </p:cNvSpPr>
          <p:nvPr>
            <p:ph type="title"/>
          </p:nvPr>
        </p:nvSpPr>
        <p:spPr>
          <a:xfrm>
            <a:off x="1269876" y="-48916"/>
            <a:ext cx="6679873" cy="1016516"/>
          </a:xfrm>
        </p:spPr>
        <p:txBody>
          <a:bodyPr>
            <a:normAutofit/>
          </a:bodyPr>
          <a:lstStyle/>
          <a:p>
            <a:r>
              <a:rPr lang="en-GB" b="1" dirty="0">
                <a:solidFill>
                  <a:srgbClr val="0B4696"/>
                </a:solidFill>
              </a:rPr>
              <a:t> 		       </a:t>
            </a:r>
            <a:r>
              <a:rPr lang="en-GB" b="1" i="1" dirty="0"/>
              <a:t>HAIKU project</a:t>
            </a:r>
            <a:br>
              <a:rPr lang="en-GB" dirty="0">
                <a:solidFill>
                  <a:schemeClr val="accent1">
                    <a:lumMod val="75000"/>
                  </a:schemeClr>
                </a:solidFill>
              </a:rPr>
            </a:br>
            <a:endParaRPr lang="en-GB" sz="1800" b="1" dirty="0">
              <a:solidFill>
                <a:schemeClr val="accent1">
                  <a:lumMod val="75000"/>
                </a:schemeClr>
              </a:solidFill>
            </a:endParaRPr>
          </a:p>
        </p:txBody>
      </p:sp>
    </p:spTree>
    <p:extLst>
      <p:ext uri="{BB962C8B-B14F-4D97-AF65-F5344CB8AC3E}">
        <p14:creationId xmlns:p14="http://schemas.microsoft.com/office/powerpoint/2010/main" val="65343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51;p22">
            <a:extLst>
              <a:ext uri="{FF2B5EF4-FFF2-40B4-BE49-F238E27FC236}">
                <a16:creationId xmlns:a16="http://schemas.microsoft.com/office/drawing/2014/main" id="{4AF4E898-5D20-2D3B-085D-F93A8B6E7BD9}"/>
              </a:ext>
            </a:extLst>
          </p:cNvPr>
          <p:cNvPicPr preferRelativeResize="0"/>
          <p:nvPr/>
        </p:nvPicPr>
        <p:blipFill rotWithShape="1">
          <a:blip r:embed="rId2">
            <a:alphaModFix/>
          </a:blip>
          <a:srcRect l="9574" r="7447"/>
          <a:stretch/>
        </p:blipFill>
        <p:spPr>
          <a:xfrm>
            <a:off x="2494012" y="2708920"/>
            <a:ext cx="6696744" cy="3600400"/>
          </a:xfrm>
          <a:prstGeom prst="rect">
            <a:avLst/>
          </a:prstGeom>
          <a:noFill/>
          <a:ln>
            <a:noFill/>
          </a:ln>
        </p:spPr>
      </p:pic>
      <p:sp>
        <p:nvSpPr>
          <p:cNvPr id="7" name="TextBox 6">
            <a:extLst>
              <a:ext uri="{FF2B5EF4-FFF2-40B4-BE49-F238E27FC236}">
                <a16:creationId xmlns:a16="http://schemas.microsoft.com/office/drawing/2014/main" id="{CFE76415-BDC1-2689-F9FB-7851AB55222A}"/>
              </a:ext>
            </a:extLst>
          </p:cNvPr>
          <p:cNvSpPr txBox="1"/>
          <p:nvPr/>
        </p:nvSpPr>
        <p:spPr>
          <a:xfrm>
            <a:off x="1629916" y="1412776"/>
            <a:ext cx="9721079" cy="923330"/>
          </a:xfrm>
          <a:prstGeom prst="rect">
            <a:avLst/>
          </a:prstGeom>
          <a:noFill/>
        </p:spPr>
        <p:txBody>
          <a:bodyPr wrap="square">
            <a:spAutoFit/>
          </a:bodyPr>
          <a:lstStyle/>
          <a:p>
            <a:pPr algn="just"/>
            <a:r>
              <a:rPr lang="en-US" sz="1800" dirty="0"/>
              <a:t>COVAID, a key asset for passengers at the airport: </a:t>
            </a:r>
          </a:p>
          <a:p>
            <a:pPr algn="just"/>
            <a:r>
              <a:rPr lang="en-US" sz="1800" dirty="0"/>
              <a:t>it ensures a safer and more informed airport experience, prevents airborne diseases and promotes a seamless journey for all passengers.</a:t>
            </a:r>
          </a:p>
        </p:txBody>
      </p:sp>
      <p:sp>
        <p:nvSpPr>
          <p:cNvPr id="8" name="Title 2">
            <a:extLst>
              <a:ext uri="{FF2B5EF4-FFF2-40B4-BE49-F238E27FC236}">
                <a16:creationId xmlns:a16="http://schemas.microsoft.com/office/drawing/2014/main" id="{F4EBFF24-7CFF-B73B-6F57-5458F16014CB}"/>
              </a:ext>
            </a:extLst>
          </p:cNvPr>
          <p:cNvSpPr txBox="1">
            <a:spLocks/>
          </p:cNvSpPr>
          <p:nvPr/>
        </p:nvSpPr>
        <p:spPr>
          <a:xfrm>
            <a:off x="1125860" y="664885"/>
            <a:ext cx="9141619" cy="596280"/>
          </a:xfrm>
          <a:prstGeom prst="rect">
            <a:avLst/>
          </a:prstGeom>
        </p:spPr>
        <p:txBody>
          <a:bodyPr vert="horz" lIns="121899" tIns="60949" rIns="121899" bIns="60949" rtlCol="0" anchor="b">
            <a:noAutofit/>
          </a:bodyPr>
          <a:lstStyle>
            <a:lvl1pPr algn="l" defTabSz="1218987" rtl="0" eaLnBrk="1" latinLnBrk="0" hangingPunct="1">
              <a:spcBef>
                <a:spcPct val="0"/>
              </a:spcBef>
              <a:buNone/>
              <a:defRPr sz="3600" kern="1200">
                <a:solidFill>
                  <a:srgbClr val="0070C0"/>
                </a:solidFill>
                <a:latin typeface="+mj-lt"/>
                <a:ea typeface="+mj-ea"/>
                <a:cs typeface="+mj-cs"/>
              </a:defRPr>
            </a:lvl1pPr>
          </a:lstStyle>
          <a:p>
            <a:r>
              <a:rPr lang="en-US" sz="3200" b="1" i="1" dirty="0"/>
              <a:t>COVAID</a:t>
            </a:r>
          </a:p>
        </p:txBody>
      </p:sp>
      <p:sp>
        <p:nvSpPr>
          <p:cNvPr id="2" name="Title 1">
            <a:extLst>
              <a:ext uri="{FF2B5EF4-FFF2-40B4-BE49-F238E27FC236}">
                <a16:creationId xmlns:a16="http://schemas.microsoft.com/office/drawing/2014/main" id="{11D9B81A-C2BA-F8A7-C289-490838D31F41}"/>
              </a:ext>
            </a:extLst>
          </p:cNvPr>
          <p:cNvSpPr>
            <a:spLocks noGrp="1"/>
          </p:cNvSpPr>
          <p:nvPr>
            <p:ph type="title"/>
          </p:nvPr>
        </p:nvSpPr>
        <p:spPr>
          <a:xfrm>
            <a:off x="1269876" y="222146"/>
            <a:ext cx="6679873" cy="1016516"/>
          </a:xfrm>
        </p:spPr>
        <p:txBody>
          <a:bodyPr>
            <a:normAutofit/>
          </a:bodyPr>
          <a:lstStyle/>
          <a:p>
            <a:r>
              <a:rPr lang="en-GB" b="1" dirty="0">
                <a:solidFill>
                  <a:srgbClr val="0B4696"/>
                </a:solidFill>
              </a:rPr>
              <a:t> 		       </a:t>
            </a:r>
            <a:r>
              <a:rPr lang="en-GB" b="1" i="1" dirty="0"/>
              <a:t>HAIKU project</a:t>
            </a:r>
            <a:br>
              <a:rPr lang="en-GB" dirty="0">
                <a:solidFill>
                  <a:schemeClr val="accent1">
                    <a:lumMod val="75000"/>
                  </a:schemeClr>
                </a:solidFill>
              </a:rPr>
            </a:br>
            <a:endParaRPr lang="en-GB" sz="1800" b="1" dirty="0">
              <a:solidFill>
                <a:schemeClr val="accent1">
                  <a:lumMod val="75000"/>
                </a:schemeClr>
              </a:solidFill>
            </a:endParaRPr>
          </a:p>
        </p:txBody>
      </p:sp>
    </p:spTree>
    <p:extLst>
      <p:ext uri="{BB962C8B-B14F-4D97-AF65-F5344CB8AC3E}">
        <p14:creationId xmlns:p14="http://schemas.microsoft.com/office/powerpoint/2010/main" val="222668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24;p9">
            <a:extLst>
              <a:ext uri="{FF2B5EF4-FFF2-40B4-BE49-F238E27FC236}">
                <a16:creationId xmlns:a16="http://schemas.microsoft.com/office/drawing/2014/main" id="{E3B4D7A4-45D0-8F36-C5FC-4ADD926E6A36}"/>
              </a:ext>
            </a:extLst>
          </p:cNvPr>
          <p:cNvPicPr preferRelativeResize="0"/>
          <p:nvPr/>
        </p:nvPicPr>
        <p:blipFill rotWithShape="1">
          <a:blip r:embed="rId2">
            <a:alphaModFix/>
          </a:blip>
          <a:srcRect l="18629" t="5263" r="18238" b="15789"/>
          <a:stretch/>
        </p:blipFill>
        <p:spPr>
          <a:xfrm>
            <a:off x="1197868" y="1052735"/>
            <a:ext cx="4320479" cy="2538811"/>
          </a:xfrm>
          <a:prstGeom prst="rect">
            <a:avLst/>
          </a:prstGeom>
          <a:noFill/>
          <a:ln>
            <a:noFill/>
          </a:ln>
        </p:spPr>
      </p:pic>
      <p:sp>
        <p:nvSpPr>
          <p:cNvPr id="8" name="TextBox 7">
            <a:extLst>
              <a:ext uri="{FF2B5EF4-FFF2-40B4-BE49-F238E27FC236}">
                <a16:creationId xmlns:a16="http://schemas.microsoft.com/office/drawing/2014/main" id="{34B59135-7025-35C1-6214-D904D02190BA}"/>
              </a:ext>
            </a:extLst>
          </p:cNvPr>
          <p:cNvSpPr txBox="1"/>
          <p:nvPr/>
        </p:nvSpPr>
        <p:spPr>
          <a:xfrm>
            <a:off x="6038328" y="1709594"/>
            <a:ext cx="6032748" cy="923330"/>
          </a:xfrm>
          <a:prstGeom prst="rect">
            <a:avLst/>
          </a:prstGeom>
          <a:noFill/>
        </p:spPr>
        <p:txBody>
          <a:bodyPr wrap="square">
            <a:spAutoFit/>
          </a:bodyPr>
          <a:lstStyle/>
          <a:p>
            <a:pPr algn="just">
              <a:buClr>
                <a:srgbClr val="000000"/>
              </a:buClr>
              <a:buSzPts val="1100"/>
            </a:pPr>
            <a:r>
              <a:rPr lang="en-US" sz="1800" dirty="0">
                <a:solidFill>
                  <a:srgbClr val="222222"/>
                </a:solidFill>
                <a:ea typeface="Arial"/>
                <a:cs typeface="Arial"/>
                <a:sym typeface="Arial"/>
              </a:rPr>
              <a:t>COVAID is an Intelligent Assistant for passengers which aims to tackle the critical issue of preventing the spread of airborne diseases in crowded areas, specifically airports.</a:t>
            </a:r>
          </a:p>
        </p:txBody>
      </p:sp>
      <p:sp>
        <p:nvSpPr>
          <p:cNvPr id="10" name="TextBox 9">
            <a:extLst>
              <a:ext uri="{FF2B5EF4-FFF2-40B4-BE49-F238E27FC236}">
                <a16:creationId xmlns:a16="http://schemas.microsoft.com/office/drawing/2014/main" id="{DB3F2367-BD13-0C64-B672-6423EED18364}"/>
              </a:ext>
            </a:extLst>
          </p:cNvPr>
          <p:cNvSpPr txBox="1"/>
          <p:nvPr/>
        </p:nvSpPr>
        <p:spPr>
          <a:xfrm>
            <a:off x="6022404" y="1068699"/>
            <a:ext cx="6096000" cy="584775"/>
          </a:xfrm>
          <a:prstGeom prst="rect">
            <a:avLst/>
          </a:prstGeom>
          <a:noFill/>
        </p:spPr>
        <p:txBody>
          <a:bodyPr wrap="square">
            <a:spAutoFit/>
          </a:bodyPr>
          <a:lstStyle/>
          <a:p>
            <a:r>
              <a:rPr lang="en-US" sz="3200" b="1" i="1" dirty="0">
                <a:solidFill>
                  <a:schemeClr val="accent2">
                    <a:lumMod val="60000"/>
                    <a:lumOff val="40000"/>
                  </a:schemeClr>
                </a:solidFill>
                <a:ea typeface="Arial"/>
                <a:cs typeface="Arial"/>
                <a:sym typeface="Arial"/>
              </a:rPr>
              <a:t>Intelligent Assistant </a:t>
            </a:r>
            <a:endParaRPr lang="en-US" sz="3200" b="1" i="1" dirty="0">
              <a:solidFill>
                <a:schemeClr val="accent2">
                  <a:lumMod val="60000"/>
                  <a:lumOff val="40000"/>
                </a:schemeClr>
              </a:solidFill>
            </a:endParaRPr>
          </a:p>
        </p:txBody>
      </p:sp>
      <p:pic>
        <p:nvPicPr>
          <p:cNvPr id="2" name="Google Shape;133;g26379ba4f20_2_0">
            <a:extLst>
              <a:ext uri="{FF2B5EF4-FFF2-40B4-BE49-F238E27FC236}">
                <a16:creationId xmlns:a16="http://schemas.microsoft.com/office/drawing/2014/main" id="{1BC7FEB6-1007-2F10-BD6E-F712749624A6}"/>
              </a:ext>
            </a:extLst>
          </p:cNvPr>
          <p:cNvPicPr preferRelativeResize="0"/>
          <p:nvPr/>
        </p:nvPicPr>
        <p:blipFill rotWithShape="1">
          <a:blip r:embed="rId3">
            <a:alphaModFix/>
          </a:blip>
          <a:srcRect l="15939" t="568" r="11200" b="10103"/>
          <a:stretch/>
        </p:blipFill>
        <p:spPr>
          <a:xfrm>
            <a:off x="6758408" y="3243042"/>
            <a:ext cx="5024636" cy="2780942"/>
          </a:xfrm>
          <a:prstGeom prst="rect">
            <a:avLst/>
          </a:prstGeom>
          <a:noFill/>
          <a:ln>
            <a:noFill/>
          </a:ln>
        </p:spPr>
      </p:pic>
      <p:sp>
        <p:nvSpPr>
          <p:cNvPr id="3" name="TextBox 2">
            <a:extLst>
              <a:ext uri="{FF2B5EF4-FFF2-40B4-BE49-F238E27FC236}">
                <a16:creationId xmlns:a16="http://schemas.microsoft.com/office/drawing/2014/main" id="{7FDBD9B4-A239-6788-D98D-A61F6AEA62A4}"/>
              </a:ext>
            </a:extLst>
          </p:cNvPr>
          <p:cNvSpPr txBox="1"/>
          <p:nvPr/>
        </p:nvSpPr>
        <p:spPr>
          <a:xfrm>
            <a:off x="261764" y="4725144"/>
            <a:ext cx="5969892" cy="646331"/>
          </a:xfrm>
          <a:prstGeom prst="rect">
            <a:avLst/>
          </a:prstGeom>
          <a:noFill/>
        </p:spPr>
        <p:txBody>
          <a:bodyPr wrap="square">
            <a:spAutoFit/>
          </a:bodyPr>
          <a:lstStyle/>
          <a:p>
            <a:pPr algn="just">
              <a:buClr>
                <a:srgbClr val="000000"/>
              </a:buClr>
              <a:buSzPts val="1100"/>
            </a:pPr>
            <a:r>
              <a:rPr lang="en-US" sz="1800" dirty="0">
                <a:solidFill>
                  <a:srgbClr val="222222"/>
                </a:solidFill>
                <a:cs typeface="Arial"/>
                <a:sym typeface="Arial"/>
              </a:rPr>
              <a:t>They are crowded indoor spaces, and thus the spread of infectious diseases (such as COVID 19) is a big challenge.</a:t>
            </a:r>
          </a:p>
        </p:txBody>
      </p:sp>
      <p:sp>
        <p:nvSpPr>
          <p:cNvPr id="4" name="TextBox 3">
            <a:extLst>
              <a:ext uri="{FF2B5EF4-FFF2-40B4-BE49-F238E27FC236}">
                <a16:creationId xmlns:a16="http://schemas.microsoft.com/office/drawing/2014/main" id="{4D0DA759-A6FA-BB27-070E-97BB7E0ACA8C}"/>
              </a:ext>
            </a:extLst>
          </p:cNvPr>
          <p:cNvSpPr txBox="1"/>
          <p:nvPr/>
        </p:nvSpPr>
        <p:spPr>
          <a:xfrm>
            <a:off x="2133972" y="4006359"/>
            <a:ext cx="6096000" cy="584775"/>
          </a:xfrm>
          <a:prstGeom prst="rect">
            <a:avLst/>
          </a:prstGeom>
          <a:noFill/>
        </p:spPr>
        <p:txBody>
          <a:bodyPr wrap="square">
            <a:spAutoFit/>
          </a:bodyPr>
          <a:lstStyle/>
          <a:p>
            <a:r>
              <a:rPr lang="en-US" sz="3200" b="1" i="1" dirty="0">
                <a:solidFill>
                  <a:srgbClr val="0070C0"/>
                </a:solidFill>
              </a:rPr>
              <a:t> </a:t>
            </a:r>
            <a:r>
              <a:rPr lang="en-US" sz="3200" b="1" i="1" dirty="0">
                <a:solidFill>
                  <a:schemeClr val="accent2">
                    <a:lumMod val="60000"/>
                    <a:lumOff val="40000"/>
                  </a:schemeClr>
                </a:solidFill>
                <a:ea typeface="Arial"/>
                <a:cs typeface="Arial"/>
              </a:rPr>
              <a:t>Spread </a:t>
            </a:r>
            <a:r>
              <a:rPr lang="el-GR" sz="3200" b="1" i="1" dirty="0">
                <a:solidFill>
                  <a:schemeClr val="accent2">
                    <a:lumMod val="60000"/>
                    <a:lumOff val="40000"/>
                  </a:schemeClr>
                </a:solidFill>
                <a:ea typeface="Arial"/>
                <a:cs typeface="Arial"/>
              </a:rPr>
              <a:t>ο</a:t>
            </a:r>
            <a:r>
              <a:rPr lang="en-US" sz="3200" b="1" i="1" dirty="0">
                <a:solidFill>
                  <a:schemeClr val="accent2">
                    <a:lumMod val="60000"/>
                    <a:lumOff val="40000"/>
                  </a:schemeClr>
                </a:solidFill>
                <a:ea typeface="Arial"/>
                <a:cs typeface="Arial"/>
              </a:rPr>
              <a:t>f Diseases </a:t>
            </a:r>
          </a:p>
        </p:txBody>
      </p:sp>
      <p:sp>
        <p:nvSpPr>
          <p:cNvPr id="5" name="Title 1">
            <a:extLst>
              <a:ext uri="{FF2B5EF4-FFF2-40B4-BE49-F238E27FC236}">
                <a16:creationId xmlns:a16="http://schemas.microsoft.com/office/drawing/2014/main" id="{C499697B-04AB-EC5D-68E8-27FE96C852B3}"/>
              </a:ext>
            </a:extLst>
          </p:cNvPr>
          <p:cNvSpPr>
            <a:spLocks noGrp="1"/>
          </p:cNvSpPr>
          <p:nvPr>
            <p:ph type="title"/>
          </p:nvPr>
        </p:nvSpPr>
        <p:spPr>
          <a:xfrm>
            <a:off x="1269876" y="222146"/>
            <a:ext cx="6679873" cy="1016516"/>
          </a:xfrm>
        </p:spPr>
        <p:txBody>
          <a:bodyPr>
            <a:normAutofit/>
          </a:bodyPr>
          <a:lstStyle/>
          <a:p>
            <a:r>
              <a:rPr lang="en-GB" b="1" dirty="0">
                <a:solidFill>
                  <a:srgbClr val="0B4696"/>
                </a:solidFill>
              </a:rPr>
              <a:t> 		       </a:t>
            </a:r>
            <a:r>
              <a:rPr lang="en-GB" b="1" i="1" dirty="0"/>
              <a:t>HAIKU project</a:t>
            </a:r>
            <a:br>
              <a:rPr lang="en-GB" dirty="0">
                <a:solidFill>
                  <a:schemeClr val="accent1">
                    <a:lumMod val="75000"/>
                  </a:schemeClr>
                </a:solidFill>
              </a:rPr>
            </a:br>
            <a:endParaRPr lang="en-GB" sz="1800" b="1" dirty="0">
              <a:solidFill>
                <a:schemeClr val="accent1">
                  <a:lumMod val="75000"/>
                </a:schemeClr>
              </a:solidFill>
            </a:endParaRPr>
          </a:p>
        </p:txBody>
      </p:sp>
    </p:spTree>
    <p:extLst>
      <p:ext uri="{BB962C8B-B14F-4D97-AF65-F5344CB8AC3E}">
        <p14:creationId xmlns:p14="http://schemas.microsoft.com/office/powerpoint/2010/main" val="37636203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Cooking 16x9">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Fresh food presentation (widescreen).potx" id="{63DD3034-9CB5-4B6F-BCA0-530A5E267AB2}" vid="{9783A5E3-1DF2-4F3C-8902-0C2EB8A188D6}"/>
    </a:ext>
  </a:extLst>
</a:theme>
</file>

<file path=ppt/theme/theme2.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3.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8942AA-0721-4324-BC2C-A3CB43F24E71}">
  <ds:schemaRefs>
    <ds:schemaRef ds:uri="http://schemas.microsoft.com/sharepoint/v3/contenttype/forms"/>
  </ds:schemaRefs>
</ds:datastoreItem>
</file>

<file path=customXml/itemProps2.xml><?xml version="1.0" encoding="utf-8"?>
<ds:datastoreItem xmlns:ds="http://schemas.openxmlformats.org/officeDocument/2006/customXml" ds:itemID="{5E700CCB-20BA-4760-AB9F-AC3B63ED32E0}">
  <ds:schemaRefs>
    <ds:schemaRef ds:uri="http://schemas.microsoft.com/office/2006/metadata/properties"/>
    <ds:schemaRef ds:uri="http://purl.org/dc/terms/"/>
    <ds:schemaRef ds:uri="http://purl.org/dc/elements/1.1/"/>
    <ds:schemaRef ds:uri="http://purl.org/dc/dcmitype/"/>
    <ds:schemaRef ds:uri="http://schemas.microsoft.com/office/2006/documentManagement/types"/>
    <ds:schemaRef ds:uri="http://schemas.openxmlformats.org/package/2006/metadata/core-properties"/>
    <ds:schemaRef ds:uri="a4f35948-e619-41b3-aa29-22878b09cfd2"/>
    <ds:schemaRef ds:uri="http://www.w3.org/XML/1998/namespace"/>
    <ds:schemaRef ds:uri="http://schemas.microsoft.com/office/infopath/2007/PartnerControls"/>
    <ds:schemaRef ds:uri="40262f94-9f35-4ac3-9a90-690165a166b7"/>
  </ds:schemaRefs>
</ds:datastoreItem>
</file>

<file path=customXml/itemProps3.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15718</TotalTime>
  <Words>1319</Words>
  <Application>Microsoft Office PowerPoint</Application>
  <PresentationFormat>Custom</PresentationFormat>
  <Paragraphs>142</Paragraphs>
  <Slides>17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Bahnschrift Light Condensed</vt:lpstr>
      <vt:lpstr>Biome Light</vt:lpstr>
      <vt:lpstr>Calibri</vt:lpstr>
      <vt:lpstr>Constantia</vt:lpstr>
      <vt:lpstr>Times New Roman</vt:lpstr>
      <vt:lpstr>Wingdings</vt:lpstr>
      <vt:lpstr>Cooking 16x9</vt:lpstr>
      <vt:lpstr>  Artificial Intelligence for Applied Research in Civil Aviation </vt:lpstr>
      <vt:lpstr>PowerPoint Presentation</vt:lpstr>
      <vt:lpstr>PowerPoint Presentation</vt:lpstr>
      <vt:lpstr>IMET branch (AVIATION) at Lydia Airport of Kavala </vt:lpstr>
      <vt:lpstr>          HAIKU project </vt:lpstr>
      <vt:lpstr>          HAIKU project </vt:lpstr>
      <vt:lpstr>          HAIKU project </vt:lpstr>
      <vt:lpstr>          HAIKU project </vt:lpstr>
      <vt:lpstr>          HAIKU project </vt:lpstr>
      <vt:lpstr>          HAIKU project </vt:lpstr>
      <vt:lpstr>          HAIKU project </vt:lpstr>
      <vt:lpstr>          HAIKU project </vt:lpstr>
      <vt:lpstr>          HAIKU project </vt:lpstr>
      <vt:lpstr>             Di-Pegasus project </vt:lpstr>
      <vt:lpstr>CERTH’s tasks (1/2)</vt:lpstr>
      <vt:lpstr>             Di-Pegasus project </vt:lpstr>
      <vt:lpstr>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Yiannis Alertas</dc:creator>
  <cp:lastModifiedBy>vassilis kappatos</cp:lastModifiedBy>
  <cp:revision>1134</cp:revision>
  <cp:lastPrinted>2024-05-28T15:14:43Z</cp:lastPrinted>
  <dcterms:created xsi:type="dcterms:W3CDTF">2017-02-13T09:47:36Z</dcterms:created>
  <dcterms:modified xsi:type="dcterms:W3CDTF">2024-05-28T20:02:06Z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